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drawings/drawing2.xml" ContentType="application/vnd.openxmlformats-officedocument.drawingml.chartshape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23"/>
  </p:notesMasterIdLst>
  <p:handoutMasterIdLst>
    <p:handoutMasterId r:id="rId24"/>
  </p:handoutMasterIdLst>
  <p:sldIdLst>
    <p:sldId id="477" r:id="rId2"/>
    <p:sldId id="514" r:id="rId3"/>
    <p:sldId id="543" r:id="rId4"/>
    <p:sldId id="528" r:id="rId5"/>
    <p:sldId id="537" r:id="rId6"/>
    <p:sldId id="542" r:id="rId7"/>
    <p:sldId id="530" r:id="rId8"/>
    <p:sldId id="538" r:id="rId9"/>
    <p:sldId id="529" r:id="rId10"/>
    <p:sldId id="506" r:id="rId11"/>
    <p:sldId id="532" r:id="rId12"/>
    <p:sldId id="533" r:id="rId13"/>
    <p:sldId id="534" r:id="rId14"/>
    <p:sldId id="539" r:id="rId15"/>
    <p:sldId id="540" r:id="rId16"/>
    <p:sldId id="544" r:id="rId17"/>
    <p:sldId id="541" r:id="rId18"/>
    <p:sldId id="535" r:id="rId19"/>
    <p:sldId id="536" r:id="rId20"/>
    <p:sldId id="527" r:id="rId21"/>
    <p:sldId id="481" r:id="rId22"/>
  </p:sldIdLst>
  <p:sldSz cx="9144000" cy="6858000" type="screen4x3"/>
  <p:notesSz cx="6794500" cy="99314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521415D9-36F7-43E2-AB2F-B90AF26B5E84}">
      <p14:sectionLst xmlns:p14="http://schemas.microsoft.com/office/powerpoint/2010/main">
        <p14:section name="Раздел по умолчанию" id="{C4E5A3FA-5D41-47C1-ACD8-A60AE2595ACC}">
          <p14:sldIdLst>
            <p14:sldId id="477"/>
          </p14:sldIdLst>
        </p14:section>
        <p14:section name="Раздел без заголовка" id="{8DD524A7-A0D6-4410-949D-C3BCEF185B10}">
          <p14:sldIdLst>
            <p14:sldId id="514"/>
            <p14:sldId id="543"/>
            <p14:sldId id="528"/>
            <p14:sldId id="537"/>
            <p14:sldId id="542"/>
            <p14:sldId id="530"/>
            <p14:sldId id="538"/>
            <p14:sldId id="529"/>
            <p14:sldId id="506"/>
            <p14:sldId id="532"/>
            <p14:sldId id="533"/>
            <p14:sldId id="534"/>
            <p14:sldId id="539"/>
            <p14:sldId id="540"/>
            <p14:sldId id="544"/>
            <p14:sldId id="541"/>
            <p14:sldId id="535"/>
            <p14:sldId id="536"/>
            <p14:sldId id="527"/>
            <p14:sldId id="48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2F2F81"/>
    <a:srgbClr val="252565"/>
    <a:srgbClr val="B0D7E8"/>
    <a:srgbClr val="D0CED8"/>
    <a:srgbClr val="00CC99"/>
    <a:srgbClr val="BABA1C"/>
    <a:srgbClr val="FFFF99"/>
    <a:srgbClr val="00FFFF"/>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Средний стиль 1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8" autoAdjust="0"/>
    <p:restoredTop sz="93146" autoAdjust="0"/>
  </p:normalViewPr>
  <p:slideViewPr>
    <p:cSldViewPr>
      <p:cViewPr>
        <p:scale>
          <a:sx n="90" d="100"/>
          <a:sy n="90" d="100"/>
        </p:scale>
        <p:origin x="-716" y="-100"/>
      </p:cViewPr>
      <p:guideLst>
        <p:guide orient="horz" pos="2160"/>
        <p:guide pos="2880"/>
      </p:guideLst>
    </p:cSldViewPr>
  </p:slideViewPr>
  <p:outlineViewPr>
    <p:cViewPr>
      <p:scale>
        <a:sx n="33" d="100"/>
        <a:sy n="33" d="100"/>
      </p:scale>
      <p:origin x="0" y="3492"/>
    </p:cViewPr>
  </p:outlineViewPr>
  <p:notesTextViewPr>
    <p:cViewPr>
      <p:scale>
        <a:sx n="100" d="100"/>
        <a:sy n="100" d="100"/>
      </p:scale>
      <p:origin x="0" y="0"/>
    </p:cViewPr>
  </p:notesTextViewPr>
  <p:sorterViewPr>
    <p:cViewPr>
      <p:scale>
        <a:sx n="80" d="100"/>
        <a:sy n="80" d="100"/>
      </p:scale>
      <p:origin x="0" y="0"/>
    </p:cViewPr>
  </p:sorterViewPr>
  <p:notesViewPr>
    <p:cSldViewPr>
      <p:cViewPr varScale="1">
        <p:scale>
          <a:sx n="86" d="100"/>
          <a:sy n="86" d="100"/>
        </p:scale>
        <p:origin x="-3174" y="-90"/>
      </p:cViewPr>
      <p:guideLst>
        <p:guide orient="horz" pos="3128"/>
        <p:guide pos="214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NULL"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4616298276547329"/>
          <c:y val="2.4858699689834823E-2"/>
          <c:w val="0.71791958894124119"/>
          <c:h val="0.96147767182715371"/>
        </c:manualLayout>
      </c:layout>
      <c:barChart>
        <c:barDir val="col"/>
        <c:grouping val="stacked"/>
        <c:varyColors val="0"/>
        <c:ser>
          <c:idx val="0"/>
          <c:order val="0"/>
          <c:tx>
            <c:strRef>
              <c:f>'СТ с 01 04 2017'!$C$9</c:f>
              <c:strCache>
                <c:ptCount val="1"/>
                <c:pt idx="0">
                  <c:v>ВТВ</c:v>
                </c:pt>
              </c:strCache>
            </c:strRef>
          </c:tx>
          <c:spPr>
            <a:solidFill>
              <a:srgbClr val="FFC000"/>
            </a:solidFill>
          </c:spPr>
          <c:invertIfNegative val="0"/>
          <c:dLbls>
            <c:showLegendKey val="0"/>
            <c:showVal val="1"/>
            <c:showCatName val="0"/>
            <c:showSerName val="0"/>
            <c:showPercent val="0"/>
            <c:showBubbleSize val="0"/>
            <c:showLeaderLines val="0"/>
          </c:dLbls>
          <c:val>
            <c:numRef>
              <c:f>'СТ с 01 04 2017'!$D$9</c:f>
              <c:numCache>
                <c:formatCode>_-* #,##0.0_₴_-;\-* #,##0.0_₴_-;_-* "-"??_₴_-;_-@_-</c:formatCode>
                <c:ptCount val="1"/>
                <c:pt idx="0">
                  <c:v>6624137.863740203</c:v>
                </c:pt>
              </c:numCache>
            </c:numRef>
          </c:val>
        </c:ser>
        <c:ser>
          <c:idx val="1"/>
          <c:order val="1"/>
          <c:tx>
            <c:strRef>
              <c:f>'СТ с 01 04 2017'!$C$8</c:f>
              <c:strCache>
                <c:ptCount val="1"/>
                <c:pt idx="0">
                  <c:v>Матеріальні витрати </c:v>
                </c:pt>
              </c:strCache>
            </c:strRef>
          </c:tx>
          <c:spPr>
            <a:solidFill>
              <a:srgbClr val="FF9966"/>
            </a:solidFill>
          </c:spPr>
          <c:invertIfNegative val="0"/>
          <c:dLbls>
            <c:showLegendKey val="0"/>
            <c:showVal val="1"/>
            <c:showCatName val="0"/>
            <c:showSerName val="0"/>
            <c:showPercent val="0"/>
            <c:showBubbleSize val="0"/>
            <c:showLeaderLines val="0"/>
          </c:dLbls>
          <c:val>
            <c:numRef>
              <c:f>'СТ с 01 04 2017'!$D$8</c:f>
              <c:numCache>
                <c:formatCode>_-* #,##0.0_₴_-;\-* #,##0.0_₴_-;_-* "-"??_₴_-;_-@_-</c:formatCode>
                <c:ptCount val="1"/>
                <c:pt idx="0">
                  <c:v>510530.1</c:v>
                </c:pt>
              </c:numCache>
            </c:numRef>
          </c:val>
        </c:ser>
        <c:ser>
          <c:idx val="2"/>
          <c:order val="2"/>
          <c:tx>
            <c:strRef>
              <c:f>'СТ с 01 04 2017'!$C$10</c:f>
              <c:strCache>
                <c:ptCount val="1"/>
                <c:pt idx="0">
                  <c:v>Витрати на оплату праці</c:v>
                </c:pt>
              </c:strCache>
            </c:strRef>
          </c:tx>
          <c:spPr>
            <a:solidFill>
              <a:srgbClr val="FFFF00"/>
            </a:solidFill>
          </c:spPr>
          <c:invertIfNegative val="0"/>
          <c:dLbls>
            <c:showLegendKey val="0"/>
            <c:showVal val="1"/>
            <c:showCatName val="0"/>
            <c:showSerName val="0"/>
            <c:showPercent val="0"/>
            <c:showBubbleSize val="0"/>
            <c:showLeaderLines val="0"/>
          </c:dLbls>
          <c:val>
            <c:numRef>
              <c:f>'СТ с 01 04 2017'!$D$10</c:f>
              <c:numCache>
                <c:formatCode>_-* #,##0.0_₴_-;\-* #,##0.0_₴_-;_-* "-"??_₴_-;_-@_-</c:formatCode>
                <c:ptCount val="1"/>
                <c:pt idx="0">
                  <c:v>5071042.563106576</c:v>
                </c:pt>
              </c:numCache>
            </c:numRef>
          </c:val>
        </c:ser>
        <c:ser>
          <c:idx val="3"/>
          <c:order val="3"/>
          <c:tx>
            <c:strRef>
              <c:f>'СТ с 01 04 2017'!$C$11</c:f>
              <c:strCache>
                <c:ptCount val="1"/>
                <c:pt idx="0">
                  <c:v>Нарахування на зарплату</c:v>
                </c:pt>
              </c:strCache>
            </c:strRef>
          </c:tx>
          <c:spPr>
            <a:solidFill>
              <a:srgbClr val="FF99FF"/>
            </a:solidFill>
          </c:spPr>
          <c:invertIfNegative val="0"/>
          <c:dLbls>
            <c:showLegendKey val="0"/>
            <c:showVal val="1"/>
            <c:showCatName val="0"/>
            <c:showSerName val="0"/>
            <c:showPercent val="0"/>
            <c:showBubbleSize val="0"/>
            <c:showLeaderLines val="0"/>
          </c:dLbls>
          <c:val>
            <c:numRef>
              <c:f>'СТ с 01 04 2017'!$D$11</c:f>
              <c:numCache>
                <c:formatCode>_-* #,##0.0_₴_-;\-* #,##0.0_₴_-;_-* "-"??_₴_-;_-@_-</c:formatCode>
                <c:ptCount val="1"/>
                <c:pt idx="0">
                  <c:v>1115501.1328488467</c:v>
                </c:pt>
              </c:numCache>
            </c:numRef>
          </c:val>
        </c:ser>
        <c:ser>
          <c:idx val="4"/>
          <c:order val="4"/>
          <c:tx>
            <c:strRef>
              <c:f>'СТ с 01 04 2017'!$C$12</c:f>
              <c:strCache>
                <c:ptCount val="1"/>
                <c:pt idx="0">
                  <c:v>Амортизаційні відрахування</c:v>
                </c:pt>
              </c:strCache>
            </c:strRef>
          </c:tx>
          <c:spPr>
            <a:solidFill>
              <a:srgbClr val="FF7C80"/>
            </a:solidFill>
          </c:spPr>
          <c:invertIfNegative val="0"/>
          <c:dLbls>
            <c:showLegendKey val="0"/>
            <c:showVal val="1"/>
            <c:showCatName val="0"/>
            <c:showSerName val="0"/>
            <c:showPercent val="0"/>
            <c:showBubbleSize val="0"/>
            <c:showLeaderLines val="0"/>
          </c:dLbls>
          <c:val>
            <c:numRef>
              <c:f>'СТ с 01 04 2017'!$D$12</c:f>
              <c:numCache>
                <c:formatCode>_-* #,##0.0_₴_-;\-* #,##0.0_₴_-;_-* "-"??_₴_-;_-@_-</c:formatCode>
                <c:ptCount val="1"/>
                <c:pt idx="0">
                  <c:v>456451.67711925512</c:v>
                </c:pt>
              </c:numCache>
            </c:numRef>
          </c:val>
        </c:ser>
        <c:ser>
          <c:idx val="5"/>
          <c:order val="5"/>
          <c:tx>
            <c:strRef>
              <c:f>'СТ с 01 04 2017'!$C$13</c:f>
              <c:strCache>
                <c:ptCount val="1"/>
                <c:pt idx="0">
                  <c:v>Інші витрати</c:v>
                </c:pt>
              </c:strCache>
            </c:strRef>
          </c:tx>
          <c:spPr>
            <a:solidFill>
              <a:srgbClr val="FF9966"/>
            </a:solidFill>
          </c:spPr>
          <c:invertIfNegative val="0"/>
          <c:dLbls>
            <c:showLegendKey val="0"/>
            <c:showVal val="1"/>
            <c:showCatName val="0"/>
            <c:showSerName val="0"/>
            <c:showPercent val="0"/>
            <c:showBubbleSize val="0"/>
            <c:showLeaderLines val="0"/>
          </c:dLbls>
          <c:val>
            <c:numRef>
              <c:f>'СТ с 01 04 2017'!$D$13</c:f>
              <c:numCache>
                <c:formatCode>_-* #,##0.0_₴_-;\-* #,##0.0_₴_-;_-* "-"??_₴_-;_-@_-</c:formatCode>
                <c:ptCount val="1"/>
                <c:pt idx="0">
                  <c:v>432458.78467391338</c:v>
                </c:pt>
              </c:numCache>
            </c:numRef>
          </c:val>
        </c:ser>
        <c:ser>
          <c:idx val="6"/>
          <c:order val="6"/>
          <c:tx>
            <c:strRef>
              <c:f>'СТ с 01 04 2017'!$C$14</c:f>
              <c:strCache>
                <c:ptCount val="1"/>
                <c:pt idx="0">
                  <c:v>Витрати на встановлення лічильників газу населенню</c:v>
                </c:pt>
              </c:strCache>
            </c:strRef>
          </c:tx>
          <c:spPr>
            <a:solidFill>
              <a:srgbClr val="FF5050"/>
            </a:solidFill>
          </c:spPr>
          <c:invertIfNegative val="0"/>
          <c:dLbls>
            <c:showLegendKey val="0"/>
            <c:showVal val="1"/>
            <c:showCatName val="0"/>
            <c:showSerName val="0"/>
            <c:showPercent val="0"/>
            <c:showBubbleSize val="0"/>
            <c:showLeaderLines val="0"/>
          </c:dLbls>
          <c:val>
            <c:numRef>
              <c:f>'СТ с 01 04 2017'!$D$14</c:f>
              <c:numCache>
                <c:formatCode>_-* #,##0.0_₴_-;\-* #,##0.0_₴_-;_-* "-"??_₴_-;_-@_-</c:formatCode>
                <c:ptCount val="1"/>
                <c:pt idx="0">
                  <c:v>694463.37969820737</c:v>
                </c:pt>
              </c:numCache>
            </c:numRef>
          </c:val>
        </c:ser>
        <c:ser>
          <c:idx val="7"/>
          <c:order val="7"/>
          <c:tx>
            <c:strRef>
              <c:f>'СТ с 01 04 2017'!$C$15</c:f>
              <c:strCache>
                <c:ptCount val="1"/>
                <c:pt idx="0">
                  <c:v>Компенсації (ВТВ та падіння обсягів)</c:v>
                </c:pt>
              </c:strCache>
            </c:strRef>
          </c:tx>
          <c:spPr>
            <a:solidFill>
              <a:srgbClr val="FFFF99"/>
            </a:solidFill>
          </c:spPr>
          <c:invertIfNegative val="0"/>
          <c:dLbls>
            <c:showLegendKey val="0"/>
            <c:showVal val="1"/>
            <c:showCatName val="0"/>
            <c:showSerName val="0"/>
            <c:showPercent val="0"/>
            <c:showBubbleSize val="0"/>
            <c:showLeaderLines val="0"/>
          </c:dLbls>
          <c:val>
            <c:numRef>
              <c:f>'СТ с 01 04 2017'!$D$15</c:f>
              <c:numCache>
                <c:formatCode>_-* #,##0.0_₴_-;\-* #,##0.0_₴_-;_-* "-"??_₴_-;_-@_-</c:formatCode>
                <c:ptCount val="1"/>
                <c:pt idx="0">
                  <c:v>4509963.0999999996</c:v>
                </c:pt>
              </c:numCache>
            </c:numRef>
          </c:val>
        </c:ser>
        <c:ser>
          <c:idx val="8"/>
          <c:order val="8"/>
          <c:tx>
            <c:strRef>
              <c:f>'СТ с 01 04 2017'!$C$16</c:f>
              <c:strCache>
                <c:ptCount val="1"/>
                <c:pt idx="0">
                  <c:v>Прибуток</c:v>
                </c:pt>
              </c:strCache>
            </c:strRef>
          </c:tx>
          <c:spPr>
            <a:solidFill>
              <a:srgbClr val="C00000"/>
            </a:solidFill>
          </c:spPr>
          <c:invertIfNegative val="0"/>
          <c:dLbls>
            <c:txPr>
              <a:bodyPr/>
              <a:lstStyle/>
              <a:p>
                <a:pPr>
                  <a:defRPr>
                    <a:solidFill>
                      <a:schemeClr val="bg1"/>
                    </a:solidFill>
                  </a:defRPr>
                </a:pPr>
                <a:endParaRPr lang="ru-RU"/>
              </a:p>
            </c:txPr>
            <c:showLegendKey val="0"/>
            <c:showVal val="1"/>
            <c:showCatName val="0"/>
            <c:showSerName val="0"/>
            <c:showPercent val="0"/>
            <c:showBubbleSize val="0"/>
            <c:showLeaderLines val="0"/>
          </c:dLbls>
          <c:val>
            <c:numRef>
              <c:f>'СТ с 01 04 2017'!$D$16</c:f>
              <c:numCache>
                <c:formatCode>_-* #,##0.0_₴_-;\-* #,##0.0_₴_-;_-* "-"??_₴_-;_-@_-</c:formatCode>
                <c:ptCount val="1"/>
                <c:pt idx="0">
                  <c:v>745077.21995020064</c:v>
                </c:pt>
              </c:numCache>
            </c:numRef>
          </c:val>
        </c:ser>
        <c:dLbls>
          <c:showLegendKey val="0"/>
          <c:showVal val="0"/>
          <c:showCatName val="0"/>
          <c:showSerName val="0"/>
          <c:showPercent val="0"/>
          <c:showBubbleSize val="0"/>
        </c:dLbls>
        <c:gapWidth val="150"/>
        <c:overlap val="100"/>
        <c:axId val="178411520"/>
        <c:axId val="153303808"/>
      </c:barChart>
      <c:catAx>
        <c:axId val="178411520"/>
        <c:scaling>
          <c:orientation val="minMax"/>
        </c:scaling>
        <c:delete val="1"/>
        <c:axPos val="b"/>
        <c:majorTickMark val="out"/>
        <c:minorTickMark val="none"/>
        <c:tickLblPos val="nextTo"/>
        <c:crossAx val="153303808"/>
        <c:crosses val="autoZero"/>
        <c:auto val="1"/>
        <c:lblAlgn val="ctr"/>
        <c:lblOffset val="100"/>
        <c:noMultiLvlLbl val="0"/>
      </c:catAx>
      <c:valAx>
        <c:axId val="153303808"/>
        <c:scaling>
          <c:orientation val="minMax"/>
          <c:max val="21000000"/>
          <c:min val="0"/>
        </c:scaling>
        <c:delete val="0"/>
        <c:axPos val="l"/>
        <c:majorGridlines>
          <c:spPr>
            <a:ln>
              <a:solidFill>
                <a:srgbClr val="6F6F6E">
                  <a:lumMod val="20000"/>
                  <a:lumOff val="80000"/>
                </a:srgbClr>
              </a:solidFill>
            </a:ln>
          </c:spPr>
        </c:majorGridlines>
        <c:numFmt formatCode="_-* #,##0.0_₴_-;\-* #,##0.0_₴_-;_-* &quot;-&quot;??_₴_-;_-@_-" sourceLinked="1"/>
        <c:majorTickMark val="out"/>
        <c:minorTickMark val="none"/>
        <c:tickLblPos val="nextTo"/>
        <c:txPr>
          <a:bodyPr/>
          <a:lstStyle/>
          <a:p>
            <a:pPr>
              <a:defRPr>
                <a:solidFill>
                  <a:schemeClr val="tx1">
                    <a:lumMod val="60000"/>
                    <a:lumOff val="40000"/>
                  </a:schemeClr>
                </a:solidFill>
              </a:defRPr>
            </a:pPr>
            <a:endParaRPr lang="ru-RU"/>
          </a:p>
        </c:txPr>
        <c:crossAx val="178411520"/>
        <c:crosses val="autoZero"/>
        <c:crossBetween val="between"/>
        <c:majorUnit val="2000000"/>
        <c:minorUnit val="400000"/>
      </c:valAx>
      <c:spPr>
        <a:noFill/>
        <a:ln w="25400">
          <a:noFill/>
        </a:ln>
      </c:spPr>
    </c:plotArea>
    <c:legend>
      <c:legendPos val="r"/>
      <c:layout>
        <c:manualLayout>
          <c:xMode val="edge"/>
          <c:yMode val="edge"/>
          <c:x val="0.66801993668656057"/>
          <c:y val="5.4507655753852295E-2"/>
          <c:w val="0.32187904388774741"/>
          <c:h val="0.8916906834629803"/>
        </c:manualLayout>
      </c:layout>
      <c:overlay val="1"/>
    </c:legend>
    <c:plotVisOnly val="1"/>
    <c:dispBlanksAs val="gap"/>
    <c:showDLblsOverMax val="0"/>
  </c:chart>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1684020045383656"/>
          <c:y val="2.4858699689834823E-2"/>
          <c:w val="0.72987104872760467"/>
          <c:h val="0.96147767182715371"/>
        </c:manualLayout>
      </c:layout>
      <c:barChart>
        <c:barDir val="col"/>
        <c:grouping val="stacked"/>
        <c:varyColors val="0"/>
        <c:ser>
          <c:idx val="0"/>
          <c:order val="0"/>
          <c:tx>
            <c:strRef>
              <c:f>'СТ с 01 01 2017'!$C$9</c:f>
              <c:strCache>
                <c:ptCount val="1"/>
                <c:pt idx="0">
                  <c:v>ВТВ</c:v>
                </c:pt>
              </c:strCache>
            </c:strRef>
          </c:tx>
          <c:spPr>
            <a:solidFill>
              <a:srgbClr val="FFC000"/>
            </a:solidFill>
          </c:spPr>
          <c:invertIfNegative val="0"/>
          <c:dLbls>
            <c:dLbl>
              <c:idx val="0"/>
              <c:layout/>
              <c:tx>
                <c:rich>
                  <a:bodyPr/>
                  <a:lstStyle/>
                  <a:p>
                    <a:r>
                      <a:rPr lang="en-US"/>
                      <a:t> </a:t>
                    </a:r>
                    <a:r>
                      <a:rPr lang="uk-UA" smtClean="0"/>
                      <a:t>5</a:t>
                    </a:r>
                    <a:r>
                      <a:rPr lang="en-US" smtClean="0"/>
                      <a:t> </a:t>
                    </a:r>
                    <a:r>
                      <a:rPr lang="uk-UA" smtClean="0"/>
                      <a:t>987 </a:t>
                    </a:r>
                    <a:r>
                      <a:rPr lang="en-US" smtClean="0"/>
                      <a:t>552,0  </a:t>
                    </a:r>
                    <a:endParaRPr lang="en-US" dirty="0"/>
                  </a:p>
                </c:rich>
              </c:tx>
              <c:showLegendKey val="0"/>
              <c:showVal val="1"/>
              <c:showCatName val="0"/>
              <c:showSerName val="0"/>
              <c:showPercent val="0"/>
              <c:showBubbleSize val="0"/>
            </c:dLbl>
            <c:showLegendKey val="0"/>
            <c:showVal val="1"/>
            <c:showCatName val="0"/>
            <c:showSerName val="0"/>
            <c:showPercent val="0"/>
            <c:showBubbleSize val="0"/>
            <c:showLeaderLines val="0"/>
          </c:dLbls>
          <c:cat>
            <c:strLit>
              <c:ptCount val="1"/>
              <c:pt idx="0">
                <c:v>Прогнозований</c:v>
              </c:pt>
            </c:strLit>
          </c:cat>
          <c:val>
            <c:numRef>
              <c:f>'СТ с 01 01 2017'!$D$9</c:f>
              <c:numCache>
                <c:formatCode>_-* #,##0.0_₴_-;\-* #,##0.0_₴_-;_-* "-"??_₴_-;_-@_-</c:formatCode>
                <c:ptCount val="1"/>
                <c:pt idx="0">
                  <c:v>6026551.9828546355</c:v>
                </c:pt>
              </c:numCache>
            </c:numRef>
          </c:val>
        </c:ser>
        <c:ser>
          <c:idx val="1"/>
          <c:order val="1"/>
          <c:tx>
            <c:strRef>
              <c:f>'СТ с 01 01 2017'!$C$8</c:f>
              <c:strCache>
                <c:ptCount val="1"/>
                <c:pt idx="0">
                  <c:v>Матеріальні витрати </c:v>
                </c:pt>
              </c:strCache>
            </c:strRef>
          </c:tx>
          <c:spPr>
            <a:solidFill>
              <a:srgbClr val="FF9966"/>
            </a:solidFill>
          </c:spPr>
          <c:invertIfNegative val="0"/>
          <c:dLbls>
            <c:showLegendKey val="0"/>
            <c:showVal val="1"/>
            <c:showCatName val="0"/>
            <c:showSerName val="0"/>
            <c:showPercent val="0"/>
            <c:showBubbleSize val="0"/>
            <c:showLeaderLines val="0"/>
          </c:dLbls>
          <c:cat>
            <c:strLit>
              <c:ptCount val="1"/>
              <c:pt idx="0">
                <c:v>Прогнозований</c:v>
              </c:pt>
            </c:strLit>
          </c:cat>
          <c:val>
            <c:numRef>
              <c:f>'СТ с 01 01 2017'!$D$8</c:f>
              <c:numCache>
                <c:formatCode>_-* #,##0.0_₴_-;\-* #,##0.0_₴_-;_-* "-"??_₴_-;_-@_-</c:formatCode>
                <c:ptCount val="1"/>
                <c:pt idx="0">
                  <c:v>462436.71346656617</c:v>
                </c:pt>
              </c:numCache>
            </c:numRef>
          </c:val>
        </c:ser>
        <c:ser>
          <c:idx val="2"/>
          <c:order val="2"/>
          <c:tx>
            <c:strRef>
              <c:f>'СТ с 01 01 2017'!$C$10</c:f>
              <c:strCache>
                <c:ptCount val="1"/>
                <c:pt idx="0">
                  <c:v>Витрати на оплату праці</c:v>
                </c:pt>
              </c:strCache>
            </c:strRef>
          </c:tx>
          <c:spPr>
            <a:solidFill>
              <a:srgbClr val="FFFF00"/>
            </a:solidFill>
          </c:spPr>
          <c:invertIfNegative val="0"/>
          <c:dLbls>
            <c:showLegendKey val="0"/>
            <c:showVal val="1"/>
            <c:showCatName val="0"/>
            <c:showSerName val="0"/>
            <c:showPercent val="0"/>
            <c:showBubbleSize val="0"/>
            <c:showLeaderLines val="0"/>
          </c:dLbls>
          <c:cat>
            <c:strLit>
              <c:ptCount val="1"/>
              <c:pt idx="0">
                <c:v>Прогнозований</c:v>
              </c:pt>
            </c:strLit>
          </c:cat>
          <c:val>
            <c:numRef>
              <c:f>'СТ с 01 01 2017'!$D$10</c:f>
              <c:numCache>
                <c:formatCode>_-* #,##0.0_₴_-;\-* #,##0.0_₴_-;_-* "-"??_₴_-;_-@_-</c:formatCode>
                <c:ptCount val="1"/>
                <c:pt idx="0">
                  <c:v>4126984.0085015739</c:v>
                </c:pt>
              </c:numCache>
            </c:numRef>
          </c:val>
        </c:ser>
        <c:ser>
          <c:idx val="3"/>
          <c:order val="3"/>
          <c:tx>
            <c:strRef>
              <c:f>'СТ с 01 01 2017'!$C$11</c:f>
              <c:strCache>
                <c:ptCount val="1"/>
                <c:pt idx="0">
                  <c:v>Нарахування на зарплату</c:v>
                </c:pt>
              </c:strCache>
            </c:strRef>
          </c:tx>
          <c:spPr>
            <a:solidFill>
              <a:srgbClr val="FF99FF"/>
            </a:solidFill>
          </c:spPr>
          <c:invertIfNegative val="0"/>
          <c:dLbls>
            <c:showLegendKey val="0"/>
            <c:showVal val="1"/>
            <c:showCatName val="0"/>
            <c:showSerName val="0"/>
            <c:showPercent val="0"/>
            <c:showBubbleSize val="0"/>
            <c:showLeaderLines val="0"/>
          </c:dLbls>
          <c:cat>
            <c:strLit>
              <c:ptCount val="1"/>
              <c:pt idx="0">
                <c:v>Прогнозований</c:v>
              </c:pt>
            </c:strLit>
          </c:cat>
          <c:val>
            <c:numRef>
              <c:f>'СТ с 01 01 2017'!$D$11</c:f>
              <c:numCache>
                <c:formatCode>_-* #,##0.0_₴_-;\-* #,##0.0_₴_-;_-* "-"??_₴_-;_-@_-</c:formatCode>
                <c:ptCount val="1"/>
                <c:pt idx="0">
                  <c:v>907829.43243204802</c:v>
                </c:pt>
              </c:numCache>
            </c:numRef>
          </c:val>
        </c:ser>
        <c:ser>
          <c:idx val="4"/>
          <c:order val="4"/>
          <c:tx>
            <c:strRef>
              <c:f>'СТ с 01 01 2017'!$C$12</c:f>
              <c:strCache>
                <c:ptCount val="1"/>
                <c:pt idx="0">
                  <c:v>Амортизаційні відрахування</c:v>
                </c:pt>
              </c:strCache>
            </c:strRef>
          </c:tx>
          <c:spPr>
            <a:solidFill>
              <a:srgbClr val="FF7C80"/>
            </a:solidFill>
          </c:spPr>
          <c:invertIfNegative val="0"/>
          <c:dLbls>
            <c:showLegendKey val="0"/>
            <c:showVal val="1"/>
            <c:showCatName val="0"/>
            <c:showSerName val="0"/>
            <c:showPercent val="0"/>
            <c:showBubbleSize val="0"/>
            <c:showLeaderLines val="0"/>
          </c:dLbls>
          <c:cat>
            <c:strLit>
              <c:ptCount val="1"/>
              <c:pt idx="0">
                <c:v>Прогнозований</c:v>
              </c:pt>
            </c:strLit>
          </c:cat>
          <c:val>
            <c:numRef>
              <c:f>'СТ с 01 01 2017'!$D$12</c:f>
              <c:numCache>
                <c:formatCode>_-* #,##0.0_₴_-;\-* #,##0.0_₴_-;_-* "-"??_₴_-;_-@_-</c:formatCode>
                <c:ptCount val="1"/>
                <c:pt idx="0">
                  <c:v>456451.67711925512</c:v>
                </c:pt>
              </c:numCache>
            </c:numRef>
          </c:val>
        </c:ser>
        <c:ser>
          <c:idx val="5"/>
          <c:order val="5"/>
          <c:tx>
            <c:strRef>
              <c:f>'СТ с 01 01 2017'!$C$13</c:f>
              <c:strCache>
                <c:ptCount val="1"/>
                <c:pt idx="0">
                  <c:v>Інші витрати</c:v>
                </c:pt>
              </c:strCache>
            </c:strRef>
          </c:tx>
          <c:spPr>
            <a:solidFill>
              <a:srgbClr val="FF9966"/>
            </a:solidFill>
          </c:spPr>
          <c:invertIfNegative val="0"/>
          <c:dLbls>
            <c:showLegendKey val="0"/>
            <c:showVal val="1"/>
            <c:showCatName val="0"/>
            <c:showSerName val="0"/>
            <c:showPercent val="0"/>
            <c:showBubbleSize val="0"/>
            <c:showLeaderLines val="0"/>
          </c:dLbls>
          <c:cat>
            <c:strLit>
              <c:ptCount val="1"/>
              <c:pt idx="0">
                <c:v>Прогнозований</c:v>
              </c:pt>
            </c:strLit>
          </c:cat>
          <c:val>
            <c:numRef>
              <c:f>'СТ с 01 01 2017'!$D$13</c:f>
              <c:numCache>
                <c:formatCode>_-* #,##0.0_₴_-;\-* #,##0.0_₴_-;_-* "-"??_₴_-;_-@_-</c:formatCode>
                <c:ptCount val="1"/>
                <c:pt idx="0">
                  <c:v>372894.8400951178</c:v>
                </c:pt>
              </c:numCache>
            </c:numRef>
          </c:val>
        </c:ser>
        <c:ser>
          <c:idx val="6"/>
          <c:order val="6"/>
          <c:tx>
            <c:strRef>
              <c:f>'СТ с 01 01 2017'!$C$14</c:f>
              <c:strCache>
                <c:ptCount val="1"/>
                <c:pt idx="0">
                  <c:v>Витрати на встановлення лічильників газу населенню</c:v>
                </c:pt>
              </c:strCache>
            </c:strRef>
          </c:tx>
          <c:spPr>
            <a:solidFill>
              <a:srgbClr val="FF5050"/>
            </a:solidFill>
          </c:spPr>
          <c:invertIfNegative val="0"/>
          <c:dLbls>
            <c:showLegendKey val="0"/>
            <c:showVal val="1"/>
            <c:showCatName val="0"/>
            <c:showSerName val="0"/>
            <c:showPercent val="0"/>
            <c:showBubbleSize val="0"/>
            <c:showLeaderLines val="0"/>
          </c:dLbls>
          <c:cat>
            <c:strLit>
              <c:ptCount val="1"/>
              <c:pt idx="0">
                <c:v>Прогнозований</c:v>
              </c:pt>
            </c:strLit>
          </c:cat>
          <c:val>
            <c:numRef>
              <c:f>'СТ с 01 01 2017'!$D$14</c:f>
              <c:numCache>
                <c:formatCode>_-* #,##0.0_₴_-;\-* #,##0.0_₴_-;_-* "-"??_₴_-;_-@_-</c:formatCode>
                <c:ptCount val="1"/>
                <c:pt idx="0">
                  <c:v>603834.03516932519</c:v>
                </c:pt>
              </c:numCache>
            </c:numRef>
          </c:val>
        </c:ser>
        <c:ser>
          <c:idx val="7"/>
          <c:order val="7"/>
          <c:tx>
            <c:strRef>
              <c:f>'СТ с 01 01 2017'!$C$15</c:f>
              <c:strCache>
                <c:ptCount val="1"/>
                <c:pt idx="0">
                  <c:v>Компенсації (ВТВ та падіння обсягів)</c:v>
                </c:pt>
              </c:strCache>
            </c:strRef>
          </c:tx>
          <c:invertIfNegative val="0"/>
          <c:dLbls>
            <c:showLegendKey val="0"/>
            <c:showVal val="1"/>
            <c:showCatName val="0"/>
            <c:showSerName val="0"/>
            <c:showPercent val="0"/>
            <c:showBubbleSize val="0"/>
            <c:showLeaderLines val="0"/>
          </c:dLbls>
          <c:cat>
            <c:strLit>
              <c:ptCount val="1"/>
              <c:pt idx="0">
                <c:v>Прогнозований</c:v>
              </c:pt>
            </c:strLit>
          </c:cat>
          <c:val>
            <c:numRef>
              <c:f>'СТ с 01 01 2017'!$D$15</c:f>
              <c:numCache>
                <c:formatCode>_-* #,##0.0_₴_-;\-* #,##0.0_₴_-;_-* "-"??_₴_-;_-@_-</c:formatCode>
                <c:ptCount val="1"/>
                <c:pt idx="0">
                  <c:v>0</c:v>
                </c:pt>
              </c:numCache>
            </c:numRef>
          </c:val>
        </c:ser>
        <c:ser>
          <c:idx val="8"/>
          <c:order val="8"/>
          <c:tx>
            <c:strRef>
              <c:f>'СТ с 01 01 2017'!$C$16</c:f>
              <c:strCache>
                <c:ptCount val="1"/>
                <c:pt idx="0">
                  <c:v>Прибуток</c:v>
                </c:pt>
              </c:strCache>
            </c:strRef>
          </c:tx>
          <c:spPr>
            <a:solidFill>
              <a:srgbClr val="C00000"/>
            </a:solidFill>
          </c:spPr>
          <c:invertIfNegative val="0"/>
          <c:dLbls>
            <c:dLbl>
              <c:idx val="0"/>
              <c:layout>
                <c:manualLayout>
                  <c:x val="-4.830917874396135E-3"/>
                  <c:y val="-2.2532928237413988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Lit>
              <c:ptCount val="1"/>
              <c:pt idx="0">
                <c:v>Прогнозований</c:v>
              </c:pt>
            </c:strLit>
          </c:cat>
          <c:val>
            <c:numRef>
              <c:f>'СТ с 01 01 2017'!$D$16</c:f>
              <c:numCache>
                <c:formatCode>_-* #,##0.0_₴_-;\-* #,##0.0_₴_-;_-* "-"??_₴_-;_-@_-</c:formatCode>
                <c:ptCount val="1"/>
                <c:pt idx="0">
                  <c:v>111070.6466869788</c:v>
                </c:pt>
              </c:numCache>
            </c:numRef>
          </c:val>
        </c:ser>
        <c:dLbls>
          <c:showLegendKey val="0"/>
          <c:showVal val="0"/>
          <c:showCatName val="0"/>
          <c:showSerName val="0"/>
          <c:showPercent val="0"/>
          <c:showBubbleSize val="0"/>
        </c:dLbls>
        <c:gapWidth val="150"/>
        <c:overlap val="100"/>
        <c:axId val="178840576"/>
        <c:axId val="178528832"/>
      </c:barChart>
      <c:catAx>
        <c:axId val="178840576"/>
        <c:scaling>
          <c:orientation val="minMax"/>
        </c:scaling>
        <c:delete val="1"/>
        <c:axPos val="b"/>
        <c:majorTickMark val="out"/>
        <c:minorTickMark val="none"/>
        <c:tickLblPos val="nextTo"/>
        <c:crossAx val="178528832"/>
        <c:crosses val="autoZero"/>
        <c:auto val="1"/>
        <c:lblAlgn val="ctr"/>
        <c:lblOffset val="100"/>
        <c:noMultiLvlLbl val="0"/>
      </c:catAx>
      <c:valAx>
        <c:axId val="178528832"/>
        <c:scaling>
          <c:orientation val="minMax"/>
          <c:max val="20000000"/>
          <c:min val="0"/>
        </c:scaling>
        <c:delete val="0"/>
        <c:axPos val="l"/>
        <c:majorGridlines>
          <c:spPr>
            <a:ln>
              <a:solidFill>
                <a:sysClr val="window" lastClr="FFFFFF">
                  <a:lumMod val="85000"/>
                </a:sysClr>
              </a:solidFill>
            </a:ln>
          </c:spPr>
        </c:majorGridlines>
        <c:numFmt formatCode="_-* #,##0.0_₴_-;\-* #,##0.0_₴_-;_-* &quot;-&quot;??_₴_-;_-@_-" sourceLinked="1"/>
        <c:majorTickMark val="out"/>
        <c:minorTickMark val="none"/>
        <c:tickLblPos val="nextTo"/>
        <c:spPr>
          <a:noFill/>
          <a:ln>
            <a:solidFill>
              <a:sysClr val="window" lastClr="FFFFFF">
                <a:lumMod val="75000"/>
              </a:sysClr>
            </a:solidFill>
          </a:ln>
        </c:spPr>
        <c:txPr>
          <a:bodyPr/>
          <a:lstStyle/>
          <a:p>
            <a:pPr>
              <a:defRPr>
                <a:solidFill>
                  <a:schemeClr val="bg1">
                    <a:lumMod val="50000"/>
                  </a:schemeClr>
                </a:solidFill>
              </a:defRPr>
            </a:pPr>
            <a:endParaRPr lang="ru-RU"/>
          </a:p>
        </c:txPr>
        <c:crossAx val="178840576"/>
        <c:crosses val="autoZero"/>
        <c:crossBetween val="between"/>
        <c:majorUnit val="2000000"/>
        <c:minorUnit val="400000"/>
      </c:valAx>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954794191533971"/>
          <c:y val="3.8936723225932279E-2"/>
          <c:w val="0.53935307441928337"/>
          <c:h val="0.87543243700257511"/>
        </c:manualLayout>
      </c:layout>
      <c:barChart>
        <c:barDir val="bar"/>
        <c:grouping val="stacked"/>
        <c:varyColors val="0"/>
        <c:ser>
          <c:idx val="0"/>
          <c:order val="0"/>
          <c:tx>
            <c:strRef>
              <c:f>Лист1!$B$1</c:f>
              <c:strCache>
                <c:ptCount val="1"/>
                <c:pt idx="0">
                  <c:v>Ряд 1</c:v>
                </c:pt>
              </c:strCache>
            </c:strRef>
          </c:tx>
          <c:spPr>
            <a:solidFill>
              <a:schemeClr val="accent2"/>
            </a:solidFill>
          </c:spPr>
          <c:invertIfNegative val="0"/>
          <c:dLbls>
            <c:spPr>
              <a:noFill/>
              <a:ln>
                <a:noFill/>
              </a:ln>
              <a:effectLst/>
            </c:spPr>
            <c:txPr>
              <a:bodyPr/>
              <a:lstStyle/>
              <a:p>
                <a:pPr>
                  <a:defRPr b="1">
                    <a:solidFill>
                      <a:schemeClr val="bg1"/>
                    </a:solidFill>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Лист1!$A$2:$A$7</c:f>
              <c:strCache>
                <c:ptCount val="6"/>
                <c:pt idx="0">
                  <c:v>Магістральні ЛЕП
(Украенерго")</c:v>
                </c:pt>
                <c:pt idx="1">
                  <c:v>Розподільчі водопроводи</c:v>
                </c:pt>
                <c:pt idx="2">
                  <c:v>Газорозподільні системи
(облгази)</c:v>
                </c:pt>
                <c:pt idx="3">
                  <c:v>Газотранспортна система
(Укртрансгаз)</c:v>
                </c:pt>
                <c:pt idx="4">
                  <c:v>Розподільчі тепломережі</c:v>
                </c:pt>
                <c:pt idx="5">
                  <c:v>Розподільчі ЛЕП
(обленерго)</c:v>
                </c:pt>
              </c:strCache>
            </c:strRef>
          </c:cat>
          <c:val>
            <c:numRef>
              <c:f>Лист1!$B$2:$B$7</c:f>
              <c:numCache>
                <c:formatCode>General</c:formatCode>
                <c:ptCount val="6"/>
                <c:pt idx="0">
                  <c:v>5.9</c:v>
                </c:pt>
                <c:pt idx="1">
                  <c:v>6.1</c:v>
                </c:pt>
                <c:pt idx="2">
                  <c:v>6.7</c:v>
                </c:pt>
                <c:pt idx="3">
                  <c:v>11.6</c:v>
                </c:pt>
                <c:pt idx="4">
                  <c:v>18.5</c:v>
                </c:pt>
                <c:pt idx="5">
                  <c:v>20.3</c:v>
                </c:pt>
              </c:numCache>
            </c:numRef>
          </c:val>
        </c:ser>
        <c:dLbls>
          <c:showLegendKey val="0"/>
          <c:showVal val="0"/>
          <c:showCatName val="0"/>
          <c:showSerName val="0"/>
          <c:showPercent val="0"/>
          <c:showBubbleSize val="0"/>
        </c:dLbls>
        <c:gapWidth val="75"/>
        <c:overlap val="100"/>
        <c:axId val="179971584"/>
        <c:axId val="179542208"/>
      </c:barChart>
      <c:catAx>
        <c:axId val="179971584"/>
        <c:scaling>
          <c:orientation val="minMax"/>
        </c:scaling>
        <c:delete val="0"/>
        <c:axPos val="l"/>
        <c:numFmt formatCode="General" sourceLinked="0"/>
        <c:majorTickMark val="out"/>
        <c:minorTickMark val="none"/>
        <c:tickLblPos val="nextTo"/>
        <c:txPr>
          <a:bodyPr anchor="ctr" anchorCtr="0"/>
          <a:lstStyle/>
          <a:p>
            <a:pPr>
              <a:defRPr b="1">
                <a:solidFill>
                  <a:schemeClr val="tx1"/>
                </a:solidFill>
              </a:defRPr>
            </a:pPr>
            <a:endParaRPr lang="ru-RU"/>
          </a:p>
        </c:txPr>
        <c:crossAx val="179542208"/>
        <c:crosses val="autoZero"/>
        <c:auto val="1"/>
        <c:lblAlgn val="l"/>
        <c:lblOffset val="100"/>
        <c:noMultiLvlLbl val="0"/>
      </c:catAx>
      <c:valAx>
        <c:axId val="179542208"/>
        <c:scaling>
          <c:orientation val="minMax"/>
        </c:scaling>
        <c:delete val="0"/>
        <c:axPos val="b"/>
        <c:majorGridlines>
          <c:spPr>
            <a:ln w="6350">
              <a:solidFill>
                <a:schemeClr val="bg1">
                  <a:lumMod val="85000"/>
                </a:schemeClr>
              </a:solidFill>
              <a:prstDash val="dash"/>
            </a:ln>
          </c:spPr>
        </c:majorGridlines>
        <c:numFmt formatCode="General" sourceLinked="1"/>
        <c:majorTickMark val="out"/>
        <c:minorTickMark val="none"/>
        <c:tickLblPos val="nextTo"/>
        <c:txPr>
          <a:bodyPr/>
          <a:lstStyle/>
          <a:p>
            <a:pPr>
              <a:defRPr b="1"/>
            </a:pPr>
            <a:endParaRPr lang="ru-RU"/>
          </a:p>
        </c:txPr>
        <c:crossAx val="179971584"/>
        <c:crosses val="autoZero"/>
        <c:crossBetween val="between"/>
      </c:valAx>
    </c:plotArea>
    <c:plotVisOnly val="1"/>
    <c:dispBlanksAs val="gap"/>
    <c:showDLblsOverMax val="0"/>
  </c:chart>
  <c:txPr>
    <a:bodyPr/>
    <a:lstStyle/>
    <a:p>
      <a:pPr>
        <a:defRPr sz="1500" baseline="0"/>
      </a:pPr>
      <a:endParaRPr lang="ru-RU"/>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0.18216</cdr:x>
      <cdr:y>0.06787</cdr:y>
    </cdr:from>
    <cdr:to>
      <cdr:x>0.31549</cdr:x>
      <cdr:y>0.10672</cdr:y>
    </cdr:to>
    <cdr:sp macro="" textlink="">
      <cdr:nvSpPr>
        <cdr:cNvPr id="2" name="TextBox 1"/>
        <cdr:cNvSpPr txBox="1"/>
      </cdr:nvSpPr>
      <cdr:spPr>
        <a:xfrm xmlns:a="http://schemas.openxmlformats.org/drawingml/2006/main">
          <a:off x="923927" y="401442"/>
          <a:ext cx="676275" cy="22981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uk-UA" dirty="0" err="1" smtClean="0">
              <a:solidFill>
                <a:schemeClr val="tx1">
                  <a:lumMod val="60000"/>
                  <a:lumOff val="40000"/>
                </a:schemeClr>
              </a:solidFill>
            </a:rPr>
            <a:t>тис.грн</a:t>
          </a:r>
          <a:r>
            <a:rPr lang="uk-UA" dirty="0" smtClean="0">
              <a:solidFill>
                <a:schemeClr val="tx1">
                  <a:lumMod val="60000"/>
                  <a:lumOff val="40000"/>
                </a:schemeClr>
              </a:solidFill>
            </a:rPr>
            <a:t>.</a:t>
          </a:r>
          <a:endParaRPr lang="ru-RU" sz="1100" dirty="0">
            <a:solidFill>
              <a:schemeClr val="tx1">
                <a:lumMod val="60000"/>
                <a:lumOff val="40000"/>
              </a:schemeClr>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0.88275</cdr:x>
      <cdr:y>0.86597</cdr:y>
    </cdr:from>
    <cdr:to>
      <cdr:x>0.98497</cdr:x>
      <cdr:y>0.92175</cdr:y>
    </cdr:to>
    <cdr:sp macro="" textlink="">
      <cdr:nvSpPr>
        <cdr:cNvPr id="3" name="TextBox 1"/>
        <cdr:cNvSpPr txBox="1"/>
      </cdr:nvSpPr>
      <cdr:spPr>
        <a:xfrm xmlns:a="http://schemas.openxmlformats.org/drawingml/2006/main">
          <a:off x="6956352" y="3671889"/>
          <a:ext cx="805575" cy="23653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uk-UA" sz="1300" b="1" dirty="0" err="1" smtClean="0">
              <a:solidFill>
                <a:schemeClr val="tx1"/>
              </a:solidFill>
            </a:rPr>
            <a:t>млрд.грн</a:t>
          </a:r>
          <a:endParaRPr lang="ru-RU" sz="1300" b="1" dirty="0">
            <a:solidFill>
              <a:schemeClr val="tx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1"/>
            <a:ext cx="2944283" cy="496570"/>
          </a:xfrm>
          <a:prstGeom prst="rect">
            <a:avLst/>
          </a:prstGeom>
        </p:spPr>
        <p:txBody>
          <a:bodyPr vert="horz" lIns="95571" tIns="47786" rIns="95571" bIns="47786" rtlCol="0"/>
          <a:lstStyle>
            <a:lvl1pPr algn="l">
              <a:defRPr sz="1300"/>
            </a:lvl1pPr>
          </a:lstStyle>
          <a:p>
            <a:pPr>
              <a:defRPr/>
            </a:pPr>
            <a:endParaRPr lang="ru-RU"/>
          </a:p>
        </p:txBody>
      </p:sp>
      <p:sp>
        <p:nvSpPr>
          <p:cNvPr id="3" name="Дата 2"/>
          <p:cNvSpPr>
            <a:spLocks noGrp="1"/>
          </p:cNvSpPr>
          <p:nvPr>
            <p:ph type="dt" sz="quarter" idx="1"/>
          </p:nvPr>
        </p:nvSpPr>
        <p:spPr>
          <a:xfrm>
            <a:off x="3848645" y="1"/>
            <a:ext cx="2944283" cy="496570"/>
          </a:xfrm>
          <a:prstGeom prst="rect">
            <a:avLst/>
          </a:prstGeom>
        </p:spPr>
        <p:txBody>
          <a:bodyPr vert="horz" lIns="95571" tIns="47786" rIns="95571" bIns="47786" rtlCol="0"/>
          <a:lstStyle>
            <a:lvl1pPr algn="r">
              <a:defRPr sz="1300"/>
            </a:lvl1pPr>
          </a:lstStyle>
          <a:p>
            <a:pPr>
              <a:defRPr/>
            </a:pPr>
            <a:fld id="{DD3E3E6A-F938-4DDE-8571-49FB63D054C9}" type="datetimeFigureOut">
              <a:rPr lang="ru-RU"/>
              <a:pPr>
                <a:defRPr/>
              </a:pPr>
              <a:t>24.02.2019</a:t>
            </a:fld>
            <a:endParaRPr lang="ru-RU"/>
          </a:p>
        </p:txBody>
      </p:sp>
      <p:sp>
        <p:nvSpPr>
          <p:cNvPr id="4" name="Нижний колонтитул 3"/>
          <p:cNvSpPr>
            <a:spLocks noGrp="1"/>
          </p:cNvSpPr>
          <p:nvPr>
            <p:ph type="ftr" sz="quarter" idx="2"/>
          </p:nvPr>
        </p:nvSpPr>
        <p:spPr>
          <a:xfrm>
            <a:off x="0" y="9433107"/>
            <a:ext cx="2944283" cy="496570"/>
          </a:xfrm>
          <a:prstGeom prst="rect">
            <a:avLst/>
          </a:prstGeom>
        </p:spPr>
        <p:txBody>
          <a:bodyPr vert="horz" lIns="95571" tIns="47786" rIns="95571" bIns="47786" rtlCol="0" anchor="b"/>
          <a:lstStyle>
            <a:lvl1pPr algn="l">
              <a:defRPr sz="1300"/>
            </a:lvl1pPr>
          </a:lstStyle>
          <a:p>
            <a:pPr>
              <a:defRPr/>
            </a:pPr>
            <a:endParaRPr lang="ru-RU"/>
          </a:p>
        </p:txBody>
      </p:sp>
      <p:sp>
        <p:nvSpPr>
          <p:cNvPr id="5" name="Номер слайда 4"/>
          <p:cNvSpPr>
            <a:spLocks noGrp="1"/>
          </p:cNvSpPr>
          <p:nvPr>
            <p:ph type="sldNum" sz="quarter" idx="3"/>
          </p:nvPr>
        </p:nvSpPr>
        <p:spPr>
          <a:xfrm>
            <a:off x="3848645" y="9433107"/>
            <a:ext cx="2944283" cy="496570"/>
          </a:xfrm>
          <a:prstGeom prst="rect">
            <a:avLst/>
          </a:prstGeom>
        </p:spPr>
        <p:txBody>
          <a:bodyPr vert="horz" lIns="95571" tIns="47786" rIns="95571" bIns="47786" rtlCol="0" anchor="b"/>
          <a:lstStyle>
            <a:lvl1pPr algn="r">
              <a:defRPr sz="1300"/>
            </a:lvl1pPr>
          </a:lstStyle>
          <a:p>
            <a:pPr>
              <a:defRPr/>
            </a:pPr>
            <a:fld id="{5D34735D-AA81-41EA-8541-B09C41436DBF}" type="slidenum">
              <a:rPr lang="ru-RU"/>
              <a:pPr>
                <a:defRPr/>
              </a:pPr>
              <a:t>‹#›</a:t>
            </a:fld>
            <a:endParaRPr lang="ru-RU"/>
          </a:p>
        </p:txBody>
      </p:sp>
    </p:spTree>
    <p:extLst>
      <p:ext uri="{BB962C8B-B14F-4D97-AF65-F5344CB8AC3E}">
        <p14:creationId xmlns:p14="http://schemas.microsoft.com/office/powerpoint/2010/main" val="41430725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1"/>
            <a:ext cx="2944283" cy="496570"/>
          </a:xfrm>
          <a:prstGeom prst="rect">
            <a:avLst/>
          </a:prstGeom>
          <a:noFill/>
          <a:ln w="9525">
            <a:noFill/>
            <a:miter lim="800000"/>
            <a:headEnd/>
            <a:tailEnd/>
          </a:ln>
          <a:effectLst/>
        </p:spPr>
        <p:txBody>
          <a:bodyPr vert="horz" wrap="square" lIns="95571" tIns="47786" rIns="95571" bIns="47786" numCol="1" anchor="t" anchorCtr="0" compatLnSpc="1">
            <a:prstTxWarp prst="textNoShape">
              <a:avLst/>
            </a:prstTxWarp>
          </a:bodyPr>
          <a:lstStyle>
            <a:lvl1pPr algn="l" eaLnBrk="1" hangingPunct="1">
              <a:defRPr sz="1300">
                <a:latin typeface="Arial" pitchFamily="34" charset="0"/>
              </a:defRPr>
            </a:lvl1pPr>
          </a:lstStyle>
          <a:p>
            <a:pPr>
              <a:defRPr/>
            </a:pPr>
            <a:endParaRPr lang="en-US"/>
          </a:p>
        </p:txBody>
      </p:sp>
      <p:sp>
        <p:nvSpPr>
          <p:cNvPr id="7171" name="Rectangle 3"/>
          <p:cNvSpPr>
            <a:spLocks noGrp="1" noChangeArrowheads="1"/>
          </p:cNvSpPr>
          <p:nvPr>
            <p:ph type="dt" idx="1"/>
          </p:nvPr>
        </p:nvSpPr>
        <p:spPr bwMode="auto">
          <a:xfrm>
            <a:off x="3848645" y="1"/>
            <a:ext cx="2944283" cy="496570"/>
          </a:xfrm>
          <a:prstGeom prst="rect">
            <a:avLst/>
          </a:prstGeom>
          <a:noFill/>
          <a:ln w="9525">
            <a:noFill/>
            <a:miter lim="800000"/>
            <a:headEnd/>
            <a:tailEnd/>
          </a:ln>
          <a:effectLst/>
        </p:spPr>
        <p:txBody>
          <a:bodyPr vert="horz" wrap="square" lIns="95571" tIns="47786" rIns="95571" bIns="47786" numCol="1" anchor="t" anchorCtr="0" compatLnSpc="1">
            <a:prstTxWarp prst="textNoShape">
              <a:avLst/>
            </a:prstTxWarp>
          </a:bodyPr>
          <a:lstStyle>
            <a:lvl1pPr algn="r" eaLnBrk="1" hangingPunct="1">
              <a:defRPr sz="1300">
                <a:latin typeface="Arial" pitchFamily="34" charset="0"/>
              </a:defRPr>
            </a:lvl1pPr>
          </a:lstStyle>
          <a:p>
            <a:pPr>
              <a:defRPr/>
            </a:pPr>
            <a:endParaRPr lang="en-US"/>
          </a:p>
        </p:txBody>
      </p:sp>
      <p:sp>
        <p:nvSpPr>
          <p:cNvPr id="51204" name="Rectangle 4"/>
          <p:cNvSpPr>
            <a:spLocks noGrp="1" noRot="1" noChangeAspect="1" noChangeArrowheads="1" noTextEdit="1"/>
          </p:cNvSpPr>
          <p:nvPr>
            <p:ph type="sldImg" idx="2"/>
          </p:nvPr>
        </p:nvSpPr>
        <p:spPr bwMode="auto">
          <a:xfrm>
            <a:off x="915988" y="746125"/>
            <a:ext cx="4962525" cy="3722688"/>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679450" y="4717415"/>
            <a:ext cx="5435600" cy="4469130"/>
          </a:xfrm>
          <a:prstGeom prst="rect">
            <a:avLst/>
          </a:prstGeom>
          <a:noFill/>
          <a:ln w="9525">
            <a:noFill/>
            <a:miter lim="800000"/>
            <a:headEnd/>
            <a:tailEnd/>
          </a:ln>
          <a:effectLst/>
        </p:spPr>
        <p:txBody>
          <a:bodyPr vert="horz" wrap="square" lIns="95571" tIns="47786" rIns="95571" bIns="4778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9433107"/>
            <a:ext cx="2944283" cy="496570"/>
          </a:xfrm>
          <a:prstGeom prst="rect">
            <a:avLst/>
          </a:prstGeom>
          <a:noFill/>
          <a:ln w="9525">
            <a:noFill/>
            <a:miter lim="800000"/>
            <a:headEnd/>
            <a:tailEnd/>
          </a:ln>
          <a:effectLst/>
        </p:spPr>
        <p:txBody>
          <a:bodyPr vert="horz" wrap="square" lIns="95571" tIns="47786" rIns="95571" bIns="47786" numCol="1" anchor="b" anchorCtr="0" compatLnSpc="1">
            <a:prstTxWarp prst="textNoShape">
              <a:avLst/>
            </a:prstTxWarp>
          </a:bodyPr>
          <a:lstStyle>
            <a:lvl1pPr algn="l" eaLnBrk="1" hangingPunct="1">
              <a:defRPr sz="1300">
                <a:latin typeface="Arial" pitchFamily="34" charset="0"/>
              </a:defRPr>
            </a:lvl1pPr>
          </a:lstStyle>
          <a:p>
            <a:pPr>
              <a:defRPr/>
            </a:pPr>
            <a:endParaRPr lang="en-US"/>
          </a:p>
        </p:txBody>
      </p:sp>
      <p:sp>
        <p:nvSpPr>
          <p:cNvPr id="7175" name="Rectangle 7"/>
          <p:cNvSpPr>
            <a:spLocks noGrp="1" noChangeArrowheads="1"/>
          </p:cNvSpPr>
          <p:nvPr>
            <p:ph type="sldNum" sz="quarter" idx="5"/>
          </p:nvPr>
        </p:nvSpPr>
        <p:spPr bwMode="auto">
          <a:xfrm>
            <a:off x="3848645" y="9433107"/>
            <a:ext cx="2944283" cy="496570"/>
          </a:xfrm>
          <a:prstGeom prst="rect">
            <a:avLst/>
          </a:prstGeom>
          <a:noFill/>
          <a:ln w="9525">
            <a:noFill/>
            <a:miter lim="800000"/>
            <a:headEnd/>
            <a:tailEnd/>
          </a:ln>
          <a:effectLst/>
        </p:spPr>
        <p:txBody>
          <a:bodyPr vert="horz" wrap="square" lIns="95571" tIns="47786" rIns="95571" bIns="47786" numCol="1" anchor="b" anchorCtr="0" compatLnSpc="1">
            <a:prstTxWarp prst="textNoShape">
              <a:avLst/>
            </a:prstTxWarp>
          </a:bodyPr>
          <a:lstStyle>
            <a:lvl1pPr algn="r" eaLnBrk="1" hangingPunct="1">
              <a:defRPr sz="1300">
                <a:latin typeface="Arial" pitchFamily="34" charset="0"/>
              </a:defRPr>
            </a:lvl1pPr>
          </a:lstStyle>
          <a:p>
            <a:pPr>
              <a:defRPr/>
            </a:pPr>
            <a:fld id="{F030F350-AEB9-4912-8BB8-EF14FDB3F853}" type="slidenum">
              <a:rPr lang="en-US"/>
              <a:pPr>
                <a:defRPr/>
              </a:pPr>
              <a:t>‹#›</a:t>
            </a:fld>
            <a:endParaRPr lang="en-US"/>
          </a:p>
        </p:txBody>
      </p:sp>
    </p:spTree>
    <p:extLst>
      <p:ext uri="{BB962C8B-B14F-4D97-AF65-F5344CB8AC3E}">
        <p14:creationId xmlns:p14="http://schemas.microsoft.com/office/powerpoint/2010/main" val="10871418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pPr>
              <a:defRPr/>
            </a:pPr>
            <a:fld id="{F030F350-AEB9-4912-8BB8-EF14FDB3F853}" type="slidenum">
              <a:rPr lang="en-US" smtClean="0"/>
              <a:pPr>
                <a:defRPr/>
              </a:pPr>
              <a:t>1</a:t>
            </a:fld>
            <a:endParaRPr lang="en-US"/>
          </a:p>
        </p:txBody>
      </p:sp>
    </p:spTree>
    <p:extLst>
      <p:ext uri="{BB962C8B-B14F-4D97-AF65-F5344CB8AC3E}">
        <p14:creationId xmlns:p14="http://schemas.microsoft.com/office/powerpoint/2010/main" val="4142251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dirty="0" smtClean="0"/>
              <a:t>Проблем</a:t>
            </a:r>
            <a:r>
              <a:rPr lang="ru-RU" dirty="0" smtClean="0"/>
              <a:t>ы</a:t>
            </a:r>
            <a:r>
              <a:rPr lang="ru-RU" baseline="0" dirty="0" smtClean="0"/>
              <a:t> отрасли,</a:t>
            </a:r>
          </a:p>
          <a:p>
            <a:r>
              <a:rPr lang="ru-RU" baseline="0" dirty="0" smtClean="0"/>
              <a:t>Остановлюсь подробнее на некоторых из них</a:t>
            </a:r>
            <a:endParaRPr lang="ru-RU" dirty="0"/>
          </a:p>
        </p:txBody>
      </p:sp>
      <p:sp>
        <p:nvSpPr>
          <p:cNvPr id="4" name="Номер слайда 3"/>
          <p:cNvSpPr>
            <a:spLocks noGrp="1"/>
          </p:cNvSpPr>
          <p:nvPr>
            <p:ph type="sldNum" sz="quarter" idx="10"/>
          </p:nvPr>
        </p:nvSpPr>
        <p:spPr/>
        <p:txBody>
          <a:bodyPr/>
          <a:lstStyle/>
          <a:p>
            <a:pPr>
              <a:defRPr/>
            </a:pPr>
            <a:fld id="{F030F350-AEB9-4912-8BB8-EF14FDB3F853}" type="slidenum">
              <a:rPr lang="en-US" smtClean="0"/>
              <a:pPr>
                <a:defRPr/>
              </a:pPr>
              <a:t>4</a:t>
            </a:fld>
            <a:endParaRPr lang="en-US"/>
          </a:p>
        </p:txBody>
      </p:sp>
    </p:spTree>
    <p:extLst>
      <p:ext uri="{BB962C8B-B14F-4D97-AF65-F5344CB8AC3E}">
        <p14:creationId xmlns:p14="http://schemas.microsoft.com/office/powerpoint/2010/main" val="600318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71A947C-67B3-A746-A008-5C77A3D8D537}" type="slidenum">
              <a:rPr lang="ru-RU" smtClean="0"/>
              <a:t>5</a:t>
            </a:fld>
            <a:endParaRPr lang="ru-RU"/>
          </a:p>
        </p:txBody>
      </p:sp>
    </p:spTree>
    <p:extLst>
      <p:ext uri="{BB962C8B-B14F-4D97-AF65-F5344CB8AC3E}">
        <p14:creationId xmlns:p14="http://schemas.microsoft.com/office/powerpoint/2010/main" val="2920951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F030F350-AEB9-4912-8BB8-EF14FDB3F853}" type="slidenum">
              <a:rPr lang="en-US" smtClean="0"/>
              <a:pPr>
                <a:defRPr/>
              </a:pPr>
              <a:t>10</a:t>
            </a:fld>
            <a:endParaRPr lang="en-US"/>
          </a:p>
        </p:txBody>
      </p:sp>
    </p:spTree>
    <p:extLst>
      <p:ext uri="{BB962C8B-B14F-4D97-AF65-F5344CB8AC3E}">
        <p14:creationId xmlns:p14="http://schemas.microsoft.com/office/powerpoint/2010/main" val="378824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a:p>
        </p:txBody>
      </p:sp>
      <p:sp>
        <p:nvSpPr>
          <p:cNvPr id="4" name="Номер слайда 3"/>
          <p:cNvSpPr>
            <a:spLocks noGrp="1"/>
          </p:cNvSpPr>
          <p:nvPr>
            <p:ph type="sldNum" sz="quarter" idx="10"/>
          </p:nvPr>
        </p:nvSpPr>
        <p:spPr/>
        <p:txBody>
          <a:bodyPr/>
          <a:lstStyle/>
          <a:p>
            <a:fld id="{A71A947C-67B3-A746-A008-5C77A3D8D537}" type="slidenum">
              <a:rPr lang="uk-UA" smtClean="0"/>
              <a:t>15</a:t>
            </a:fld>
            <a:endParaRPr lang="uk-UA"/>
          </a:p>
        </p:txBody>
      </p:sp>
    </p:spTree>
    <p:extLst>
      <p:ext uri="{BB962C8B-B14F-4D97-AF65-F5344CB8AC3E}">
        <p14:creationId xmlns:p14="http://schemas.microsoft.com/office/powerpoint/2010/main" val="38537247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A71A947C-67B3-A746-A008-5C77A3D8D537}" type="slidenum">
              <a:rPr lang="uk-UA" smtClean="0"/>
              <a:t>16</a:t>
            </a:fld>
            <a:endParaRPr lang="uk-UA"/>
          </a:p>
        </p:txBody>
      </p:sp>
    </p:spTree>
    <p:extLst>
      <p:ext uri="{BB962C8B-B14F-4D97-AF65-F5344CB8AC3E}">
        <p14:creationId xmlns:p14="http://schemas.microsoft.com/office/powerpoint/2010/main" val="29047856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dirty="0" smtClean="0"/>
              <a:t>НАК за то </a:t>
            </a:r>
            <a:r>
              <a:rPr lang="uk-UA" dirty="0" err="1" smtClean="0"/>
              <a:t>что</a:t>
            </a:r>
            <a:r>
              <a:rPr lang="uk-UA" dirty="0" smtClean="0"/>
              <a:t> </a:t>
            </a:r>
            <a:r>
              <a:rPr lang="uk-UA" dirty="0" err="1" smtClean="0"/>
              <a:t>теряет</a:t>
            </a:r>
            <a:r>
              <a:rPr lang="uk-UA" dirty="0" smtClean="0"/>
              <a:t> в результате </a:t>
            </a:r>
            <a:r>
              <a:rPr lang="uk-UA" dirty="0" err="1" smtClean="0"/>
              <a:t>анбандлинга</a:t>
            </a:r>
            <a:r>
              <a:rPr lang="uk-UA" dirty="0" smtClean="0"/>
              <a:t> УТГ, </a:t>
            </a:r>
            <a:r>
              <a:rPr lang="uk-UA" dirty="0" err="1" smtClean="0"/>
              <a:t>жаждт</a:t>
            </a:r>
            <a:r>
              <a:rPr lang="uk-UA" baseline="0" dirty="0" smtClean="0"/>
              <a:t> </a:t>
            </a:r>
            <a:r>
              <a:rPr lang="uk-UA" baseline="0" dirty="0" err="1" smtClean="0"/>
              <a:t>вергуть</a:t>
            </a:r>
            <a:r>
              <a:rPr lang="uk-UA" baseline="0" dirty="0" smtClean="0"/>
              <a:t> </a:t>
            </a:r>
            <a:r>
              <a:rPr lang="uk-UA" baseline="0" dirty="0" err="1" smtClean="0"/>
              <a:t>под</a:t>
            </a:r>
            <a:r>
              <a:rPr lang="uk-UA" baseline="0" dirty="0" smtClean="0"/>
              <a:t> контроль ГРМ, ТКЕ и поставку</a:t>
            </a:r>
            <a:endParaRPr lang="ru-RU" dirty="0"/>
          </a:p>
        </p:txBody>
      </p:sp>
      <p:sp>
        <p:nvSpPr>
          <p:cNvPr id="4" name="Номер слайда 3"/>
          <p:cNvSpPr>
            <a:spLocks noGrp="1"/>
          </p:cNvSpPr>
          <p:nvPr>
            <p:ph type="sldNum" sz="quarter" idx="10"/>
          </p:nvPr>
        </p:nvSpPr>
        <p:spPr/>
        <p:txBody>
          <a:bodyPr/>
          <a:lstStyle/>
          <a:p>
            <a:pPr>
              <a:defRPr/>
            </a:pPr>
            <a:fld id="{F030F350-AEB9-4912-8BB8-EF14FDB3F853}" type="slidenum">
              <a:rPr lang="en-US" smtClean="0"/>
              <a:pPr>
                <a:defRPr/>
              </a:pPr>
              <a:t>18</a:t>
            </a:fld>
            <a:endParaRPr lang="en-US"/>
          </a:p>
        </p:txBody>
      </p:sp>
    </p:spTree>
    <p:extLst>
      <p:ext uri="{BB962C8B-B14F-4D97-AF65-F5344CB8AC3E}">
        <p14:creationId xmlns:p14="http://schemas.microsoft.com/office/powerpoint/2010/main" val="331426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15" name="Рисунок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9577" name="Rectangle 9"/>
          <p:cNvSpPr>
            <a:spLocks noGrp="1" noChangeArrowheads="1"/>
          </p:cNvSpPr>
          <p:nvPr>
            <p:ph type="ctrTitle"/>
          </p:nvPr>
        </p:nvSpPr>
        <p:spPr>
          <a:xfrm>
            <a:off x="1066800" y="1981200"/>
            <a:ext cx="7315200" cy="1143000"/>
          </a:xfrm>
        </p:spPr>
        <p:txBody>
          <a:bodyPr anchor="t"/>
          <a:lstStyle>
            <a:lvl1pPr>
              <a:defRPr sz="2200">
                <a:solidFill>
                  <a:srgbClr val="FF0000"/>
                </a:solidFill>
              </a:defRPr>
            </a:lvl1pPr>
          </a:lstStyle>
          <a:p>
            <a:endParaRPr lang="fr-FR" dirty="0"/>
          </a:p>
        </p:txBody>
      </p:sp>
      <p:sp>
        <p:nvSpPr>
          <p:cNvPr id="109578" name="Rectangle 10"/>
          <p:cNvSpPr>
            <a:spLocks noGrp="1" noChangeArrowheads="1"/>
          </p:cNvSpPr>
          <p:nvPr>
            <p:ph type="subTitle" idx="1"/>
          </p:nvPr>
        </p:nvSpPr>
        <p:spPr>
          <a:xfrm>
            <a:off x="3657600" y="5638800"/>
            <a:ext cx="5287962" cy="854075"/>
          </a:xfrm>
        </p:spPr>
        <p:txBody>
          <a:bodyPr/>
          <a:lstStyle>
            <a:lvl1pPr>
              <a:defRPr sz="2200" b="1">
                <a:solidFill>
                  <a:srgbClr val="1604FC"/>
                </a:solidFill>
                <a:latin typeface="Arial" pitchFamily="34" charset="0"/>
              </a:defRPr>
            </a:lvl1pPr>
          </a:lstStyle>
          <a:p>
            <a:endParaRPr lang="fr-FR"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pour modifier le style du titre</a:t>
            </a:r>
            <a:endParaRPr lang="fr-FR" dirty="0"/>
          </a:p>
        </p:txBody>
      </p:sp>
      <p:sp>
        <p:nvSpPr>
          <p:cNvPr id="3" name="Espace réservé du contenu 2"/>
          <p:cNvSpPr>
            <a:spLocks noGrp="1"/>
          </p:cNvSpPr>
          <p:nvPr>
            <p:ph idx="1"/>
          </p:nvPr>
        </p:nvSpPr>
        <p:spPr>
          <a:xfrm>
            <a:off x="442913" y="1179513"/>
            <a:ext cx="8243887" cy="4764087"/>
          </a:xfrm>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Номер слайда 7"/>
          <p:cNvSpPr>
            <a:spLocks noGrp="1"/>
          </p:cNvSpPr>
          <p:nvPr>
            <p:ph type="sldNum" sz="quarter" idx="10"/>
          </p:nvPr>
        </p:nvSpPr>
        <p:spPr/>
        <p:txBody>
          <a:bodyPr/>
          <a:lstStyle>
            <a:lvl1pPr>
              <a:defRPr sz="600"/>
            </a:lvl1pPr>
          </a:lstStyle>
          <a:p>
            <a:pPr>
              <a:defRPr/>
            </a:pPr>
            <a:r>
              <a:rPr lang="en-US" dirty="0" smtClean="0"/>
              <a:t>AIM, European Community, Vienna, 18</a:t>
            </a:r>
            <a:r>
              <a:rPr lang="en-US" baseline="30000" dirty="0" smtClean="0"/>
              <a:t>th</a:t>
            </a:r>
            <a:r>
              <a:rPr lang="en-US" dirty="0" smtClean="0"/>
              <a:t> of April 2012. - </a:t>
            </a:r>
            <a:fld id="{DE1F8440-52A5-4068-8E40-62EEDE907A36}"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42913" y="1179513"/>
            <a:ext cx="4044950" cy="4840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0263" y="1179513"/>
            <a:ext cx="4046537" cy="4840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5"/>
          <p:cNvSpPr>
            <a:spLocks noGrp="1" noChangeArrowheads="1"/>
          </p:cNvSpPr>
          <p:nvPr>
            <p:ph type="sldNum" sz="quarter" idx="10"/>
          </p:nvPr>
        </p:nvSpPr>
        <p:spPr>
          <a:ln/>
        </p:spPr>
        <p:txBody>
          <a:bodyPr/>
          <a:lstStyle>
            <a:lvl1pPr>
              <a:defRPr/>
            </a:lvl1pPr>
          </a:lstStyle>
          <a:p>
            <a:pPr>
              <a:defRPr/>
            </a:pPr>
            <a:r>
              <a:rPr lang="en-US" dirty="0" smtClean="0"/>
              <a:t>AIM, European Community, Vienna, 18</a:t>
            </a:r>
            <a:r>
              <a:rPr lang="en-US" baseline="30000" dirty="0" smtClean="0"/>
              <a:t>th</a:t>
            </a:r>
            <a:r>
              <a:rPr lang="en-US" dirty="0" smtClean="0"/>
              <a:t> of April 2012. - </a:t>
            </a:r>
            <a:fld id="{DE1F8440-52A5-4068-8E40-62EEDE907A36}"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r>
              <a:rPr lang="en-US" dirty="0" smtClean="0"/>
              <a:t>AIM, European Community, Vienna, 18</a:t>
            </a:r>
            <a:r>
              <a:rPr lang="en-US" baseline="30000" dirty="0" smtClean="0"/>
              <a:t>th</a:t>
            </a:r>
            <a:r>
              <a:rPr lang="en-US" dirty="0" smtClean="0"/>
              <a:t> of April 2012. - </a:t>
            </a:r>
            <a:fld id="{DE1F8440-52A5-4068-8E40-62EEDE907A36}"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Только заголовок">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Слайд Текст 1">
    <p:spTree>
      <p:nvGrpSpPr>
        <p:cNvPr id="1" name=""/>
        <p:cNvGrpSpPr/>
        <p:nvPr/>
      </p:nvGrpSpPr>
      <p:grpSpPr>
        <a:xfrm>
          <a:off x="0" y="0"/>
          <a:ext cx="0" cy="0"/>
          <a:chOff x="0" y="0"/>
          <a:chExt cx="0" cy="0"/>
        </a:xfrm>
      </p:grpSpPr>
      <p:pic>
        <p:nvPicPr>
          <p:cNvPr id="2" name="Picture 1" descr="plashka niz.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797008"/>
            <a:ext cx="9144000" cy="1078992"/>
          </a:xfrm>
          <a:prstGeom prst="rect">
            <a:avLst/>
          </a:prstGeom>
        </p:spPr>
      </p:pic>
      <p:sp>
        <p:nvSpPr>
          <p:cNvPr id="3" name="Content Placeholder 2"/>
          <p:cNvSpPr>
            <a:spLocks noGrp="1"/>
          </p:cNvSpPr>
          <p:nvPr>
            <p:ph idx="1"/>
          </p:nvPr>
        </p:nvSpPr>
        <p:spPr>
          <a:xfrm>
            <a:off x="720000" y="1151999"/>
            <a:ext cx="7704000" cy="4241267"/>
          </a:xfrm>
        </p:spPr>
        <p:txBody>
          <a:bodyPr/>
          <a:lstStyle>
            <a:lvl1pPr marL="179388" indent="-179388">
              <a:buFont typeface="Wingdings" charset="2"/>
              <a:buChar char="§"/>
              <a:defRPr>
                <a:solidFill>
                  <a:schemeClr val="tx1"/>
                </a:solidFill>
              </a:defRPr>
            </a:lvl1pPr>
            <a:lvl2pPr marL="539750" indent="-179388">
              <a:buFont typeface="Wingdings" charset="2"/>
              <a:buChar char="§"/>
              <a:defRPr>
                <a:solidFill>
                  <a:schemeClr val="tx1"/>
                </a:solidFill>
              </a:defRPr>
            </a:lvl2pPr>
            <a:lvl3pPr marL="896938" indent="-176213">
              <a:buFont typeface="Wingdings" charset="2"/>
              <a:buChar char="§"/>
              <a:defRPr>
                <a:solidFill>
                  <a:schemeClr val="tx1"/>
                </a:solidFill>
              </a:defRPr>
            </a:lvl3pPr>
            <a:lvl4pPr marL="1249363" indent="-168275">
              <a:buFont typeface="Wingdings" charset="2"/>
              <a:buChar char="§"/>
              <a:defRPr>
                <a:solidFill>
                  <a:schemeClr val="tx1"/>
                </a:solidFill>
              </a:defRPr>
            </a:lvl4pPr>
            <a:lvl5pPr marL="1611313" indent="-180975">
              <a:buFont typeface="Wingdings" charset="2"/>
              <a:buChar char="§"/>
              <a:defRPr>
                <a:solidFill>
                  <a:schemeClr val="tx1"/>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9" name="Title 8"/>
          <p:cNvSpPr>
            <a:spLocks noGrp="1"/>
          </p:cNvSpPr>
          <p:nvPr>
            <p:ph type="title" hasCustomPrompt="1"/>
          </p:nvPr>
        </p:nvSpPr>
        <p:spPr>
          <a:xfrm>
            <a:off x="720000" y="327734"/>
            <a:ext cx="7704000" cy="360000"/>
          </a:xfrm>
        </p:spPr>
        <p:txBody>
          <a:bodyPr anchor="ctr"/>
          <a:lstStyle>
            <a:lvl1pPr>
              <a:defRPr sz="2000" b="0">
                <a:solidFill>
                  <a:schemeClr val="accent1"/>
                </a:solidFill>
              </a:defRPr>
            </a:lvl1pPr>
          </a:lstStyle>
          <a:p>
            <a:r>
              <a:rPr lang="ru-RU"/>
              <a:t>НАЗВАНИЕ СЛАЙДА</a:t>
            </a:r>
            <a:endParaRPr lang="en-US"/>
          </a:p>
        </p:txBody>
      </p:sp>
      <p:sp>
        <p:nvSpPr>
          <p:cNvPr id="6" name="Date Placeholder 5"/>
          <p:cNvSpPr>
            <a:spLocks noGrp="1"/>
          </p:cNvSpPr>
          <p:nvPr>
            <p:ph type="dt" sz="half" idx="10"/>
          </p:nvPr>
        </p:nvSpPr>
        <p:spPr>
          <a:xfrm>
            <a:off x="5380566" y="6300000"/>
            <a:ext cx="2503434" cy="252000"/>
          </a:xfrm>
          <a:prstGeom prst="rect">
            <a:avLst/>
          </a:prstGeom>
        </p:spPr>
        <p:txBody>
          <a:bodyPr/>
          <a:lstStyle>
            <a:lvl1pPr>
              <a:defRPr sz="1500">
                <a:solidFill>
                  <a:schemeClr val="bg1"/>
                </a:solidFill>
              </a:defRPr>
            </a:lvl1pPr>
          </a:lstStyle>
          <a:p>
            <a:fld id="{D032355B-501A-7048-B8C6-89E7D07DA0C2}" type="datetimeFigureOut">
              <a:rPr lang="en-US"/>
              <a:pPr/>
              <a:t>2/24/2019</a:t>
            </a:fld>
            <a:endParaRPr lang="en-US"/>
          </a:p>
        </p:txBody>
      </p:sp>
      <p:sp>
        <p:nvSpPr>
          <p:cNvPr id="8" name="Footer Placeholder 7"/>
          <p:cNvSpPr>
            <a:spLocks noGrp="1"/>
          </p:cNvSpPr>
          <p:nvPr>
            <p:ph type="ftr" sz="quarter" idx="11"/>
          </p:nvPr>
        </p:nvSpPr>
        <p:spPr>
          <a:xfrm>
            <a:off x="2935766" y="6300000"/>
            <a:ext cx="2444799" cy="252000"/>
          </a:xfrm>
          <a:prstGeom prst="rect">
            <a:avLst/>
          </a:prstGeom>
        </p:spPr>
        <p:txBody>
          <a:bodyPr/>
          <a:lstStyle>
            <a:lvl1pPr algn="l">
              <a:defRPr sz="1500">
                <a:solidFill>
                  <a:schemeClr val="bg1"/>
                </a:solidFill>
              </a:defRPr>
            </a:lvl1pPr>
          </a:lstStyle>
          <a:p>
            <a:endParaRPr lang="en-US"/>
          </a:p>
        </p:txBody>
      </p:sp>
      <p:sp>
        <p:nvSpPr>
          <p:cNvPr id="11" name="Slide Number Placeholder 10"/>
          <p:cNvSpPr>
            <a:spLocks noGrp="1"/>
          </p:cNvSpPr>
          <p:nvPr>
            <p:ph type="sldNum" sz="quarter" idx="12"/>
          </p:nvPr>
        </p:nvSpPr>
        <p:spPr>
          <a:xfrm>
            <a:off x="7884000" y="6300000"/>
            <a:ext cx="540000" cy="252000"/>
          </a:xfrm>
        </p:spPr>
        <p:txBody>
          <a:bodyPr/>
          <a:lstStyle>
            <a:lvl1pPr>
              <a:defRPr sz="2000">
                <a:solidFill>
                  <a:schemeClr val="bg1"/>
                </a:solidFill>
              </a:defRPr>
            </a:lvl1pPr>
          </a:lstStyle>
          <a:p>
            <a:fld id="{70B09D66-9C3A-0F4A-8121-39EDDCF32A98}" type="slidenum">
              <a:rPr lang="en-US"/>
              <a:pPr/>
              <a:t>‹#›</a:t>
            </a:fld>
            <a:endParaRPr lang="en-US"/>
          </a:p>
        </p:txBody>
      </p:sp>
      <p:cxnSp>
        <p:nvCxnSpPr>
          <p:cNvPr id="4" name="Straight Connector 3"/>
          <p:cNvCxnSpPr/>
          <p:nvPr userDrawn="1"/>
        </p:nvCxnSpPr>
        <p:spPr>
          <a:xfrm>
            <a:off x="0" y="792000"/>
            <a:ext cx="9144000" cy="0"/>
          </a:xfrm>
          <a:prstGeom prst="line">
            <a:avLst/>
          </a:prstGeom>
          <a:ln w="12700" cmpd="sng"/>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0" y="828000"/>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3739590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a:xfrm>
            <a:off x="6315300" y="6404400"/>
            <a:ext cx="1800000" cy="288000"/>
          </a:xfrm>
          <a:prstGeom prst="rect">
            <a:avLst/>
          </a:prstGeom>
        </p:spPr>
        <p:txBody>
          <a:bodyPr/>
          <a:lstStyle/>
          <a:p>
            <a:fld id="{8498F224-055C-44A2-AA9F-EB332257BEB5}" type="datetime1">
              <a:rPr lang="uk-UA" smtClean="0"/>
              <a:t>24.02.2019</a:t>
            </a:fld>
            <a:endParaRPr lang="uk-UA"/>
          </a:p>
        </p:txBody>
      </p:sp>
      <p:sp>
        <p:nvSpPr>
          <p:cNvPr id="4" name="Footer Placeholder 3"/>
          <p:cNvSpPr>
            <a:spLocks noGrp="1"/>
          </p:cNvSpPr>
          <p:nvPr>
            <p:ph type="ftr" sz="quarter" idx="11"/>
          </p:nvPr>
        </p:nvSpPr>
        <p:spPr>
          <a:xfrm>
            <a:off x="3435300" y="6404400"/>
            <a:ext cx="2880000" cy="288000"/>
          </a:xfrm>
          <a:prstGeom prst="rect">
            <a:avLst/>
          </a:prstGeom>
        </p:spPr>
        <p:txBody>
          <a:bodyPr/>
          <a:lstStyle/>
          <a:p>
            <a:endParaRPr lang="uk-UA"/>
          </a:p>
        </p:txBody>
      </p:sp>
      <p:sp>
        <p:nvSpPr>
          <p:cNvPr id="5" name="Slide Number Placeholder 4"/>
          <p:cNvSpPr>
            <a:spLocks noGrp="1"/>
          </p:cNvSpPr>
          <p:nvPr>
            <p:ph type="sldNum" sz="quarter" idx="12"/>
          </p:nvPr>
        </p:nvSpPr>
        <p:spPr/>
        <p:txBody>
          <a:bodyPr/>
          <a:lstStyle/>
          <a:p>
            <a:fld id="{8E9883C2-A607-48EC-A882-3D1A372CCD99}" type="slidenum">
              <a:rPr lang="uk-UA" smtClean="0"/>
              <a:t>‹#›</a:t>
            </a:fld>
            <a:endParaRPr lang="uk-UA"/>
          </a:p>
        </p:txBody>
      </p:sp>
    </p:spTree>
    <p:extLst>
      <p:ext uri="{BB962C8B-B14F-4D97-AF65-F5344CB8AC3E}">
        <p14:creationId xmlns:p14="http://schemas.microsoft.com/office/powerpoint/2010/main" val="3077270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gi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FFFFFF"/>
            </a:gs>
            <a:gs pos="100000">
              <a:srgbClr val="C5D7FF"/>
            </a:gs>
          </a:gsLst>
          <a:lin ang="13500000" scaled="1"/>
          <a:tileRect/>
        </a:gradFill>
        <a:effectLst/>
      </p:bgPr>
    </p:bg>
    <p:spTree>
      <p:nvGrpSpPr>
        <p:cNvPr id="1" name=""/>
        <p:cNvGrpSpPr/>
        <p:nvPr/>
      </p:nvGrpSpPr>
      <p:grpSpPr>
        <a:xfrm>
          <a:off x="0" y="0"/>
          <a:ext cx="0" cy="0"/>
          <a:chOff x="0" y="0"/>
          <a:chExt cx="0" cy="0"/>
        </a:xfrm>
      </p:grpSpPr>
      <p:sp>
        <p:nvSpPr>
          <p:cNvPr id="6146" name="Rectangle 3"/>
          <p:cNvSpPr>
            <a:spLocks noGrp="1" noChangeArrowheads="1"/>
          </p:cNvSpPr>
          <p:nvPr>
            <p:ph type="title"/>
          </p:nvPr>
        </p:nvSpPr>
        <p:spPr bwMode="auto">
          <a:xfrm>
            <a:off x="442913" y="304800"/>
            <a:ext cx="8229600" cy="5699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4"/>
          <p:cNvSpPr>
            <a:spLocks noGrp="1" noChangeArrowheads="1"/>
          </p:cNvSpPr>
          <p:nvPr>
            <p:ph type="body" idx="1"/>
          </p:nvPr>
        </p:nvSpPr>
        <p:spPr bwMode="auto">
          <a:xfrm>
            <a:off x="442913" y="1179513"/>
            <a:ext cx="8243887" cy="48402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22" name="Rectangle 5"/>
          <p:cNvSpPr>
            <a:spLocks noGrp="1" noChangeArrowheads="1"/>
          </p:cNvSpPr>
          <p:nvPr>
            <p:ph type="sldNum" sz="quarter" idx="4"/>
          </p:nvPr>
        </p:nvSpPr>
        <p:spPr bwMode="auto">
          <a:xfrm>
            <a:off x="0" y="6629400"/>
            <a:ext cx="3048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600" b="1" i="1">
                <a:solidFill>
                  <a:srgbClr val="FF0000"/>
                </a:solidFill>
                <a:latin typeface="Arial" pitchFamily="34" charset="0"/>
              </a:defRPr>
            </a:lvl1pPr>
          </a:lstStyle>
          <a:p>
            <a:pPr>
              <a:defRPr/>
            </a:pPr>
            <a:r>
              <a:rPr lang="en-US" dirty="0" smtClean="0"/>
              <a:t>AIM, European Community, Vienna, 18</a:t>
            </a:r>
            <a:r>
              <a:rPr lang="en-US" baseline="30000" dirty="0" smtClean="0"/>
              <a:t>th</a:t>
            </a:r>
            <a:r>
              <a:rPr lang="en-US" dirty="0" smtClean="0"/>
              <a:t> of April 2012. Page - </a:t>
            </a:r>
            <a:fld id="{DE1F8440-52A5-4068-8E40-62EEDE907A36}" type="slidenum">
              <a:rPr lang="en-US" smtClean="0"/>
              <a:pPr>
                <a:defRPr/>
              </a:pPr>
              <a:t>‹#›</a:t>
            </a:fld>
            <a:endParaRPr lang="en-US" dirty="0"/>
          </a:p>
        </p:txBody>
      </p:sp>
      <p:pic>
        <p:nvPicPr>
          <p:cNvPr id="3" name="Рисунок 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467600" y="6061146"/>
            <a:ext cx="1646830" cy="796853"/>
          </a:xfrm>
          <a:prstGeom prst="rect">
            <a:avLst/>
          </a:prstGeom>
        </p:spPr>
      </p:pic>
    </p:spTree>
  </p:cSld>
  <p:clrMap bg1="lt1" tx1="dk1" bg2="lt2" tx2="dk2" accent1="accent1" accent2="accent2" accent3="accent3" accent4="accent4" accent5="accent5" accent6="accent6" hlink="hlink" folHlink="folHlink"/>
  <p:sldLayoutIdLst>
    <p:sldLayoutId id="2147483945" r:id="rId1"/>
    <p:sldLayoutId id="2147483946" r:id="rId2"/>
    <p:sldLayoutId id="2147483950" r:id="rId3"/>
    <p:sldLayoutId id="2147483942" r:id="rId4"/>
    <p:sldLayoutId id="2147483948" r:id="rId5"/>
    <p:sldLayoutId id="2147483951" r:id="rId6"/>
    <p:sldLayoutId id="2147483952" r:id="rId7"/>
  </p:sldLayoutIdLst>
  <p:timing>
    <p:tnLst>
      <p:par>
        <p:cTn id="1" dur="indefinite" restart="never" nodeType="tmRoot"/>
      </p:par>
    </p:tnLst>
  </p:timing>
  <p:hf hdr="0" ftr="0" dt="0"/>
  <p:txStyles>
    <p:titleStyle>
      <a:lvl1pPr algn="l" rtl="0" eaLnBrk="0" fontAlgn="base" hangingPunct="0">
        <a:spcBef>
          <a:spcPct val="0"/>
        </a:spcBef>
        <a:spcAft>
          <a:spcPct val="0"/>
        </a:spcAft>
        <a:defRPr sz="2500">
          <a:solidFill>
            <a:schemeClr val="tx2"/>
          </a:solidFill>
          <a:latin typeface="+mj-lt"/>
          <a:ea typeface="+mj-ea"/>
          <a:cs typeface="+mj-cs"/>
        </a:defRPr>
      </a:lvl1pPr>
      <a:lvl2pPr algn="l" rtl="0" eaLnBrk="0" fontAlgn="base" hangingPunct="0">
        <a:spcBef>
          <a:spcPct val="0"/>
        </a:spcBef>
        <a:spcAft>
          <a:spcPct val="0"/>
        </a:spcAft>
        <a:defRPr sz="2500">
          <a:solidFill>
            <a:schemeClr val="tx2"/>
          </a:solidFill>
          <a:latin typeface="Arial Black" pitchFamily="34" charset="0"/>
        </a:defRPr>
      </a:lvl2pPr>
      <a:lvl3pPr algn="l" rtl="0" eaLnBrk="0" fontAlgn="base" hangingPunct="0">
        <a:spcBef>
          <a:spcPct val="0"/>
        </a:spcBef>
        <a:spcAft>
          <a:spcPct val="0"/>
        </a:spcAft>
        <a:defRPr sz="2500">
          <a:solidFill>
            <a:schemeClr val="tx2"/>
          </a:solidFill>
          <a:latin typeface="Arial Black" pitchFamily="34" charset="0"/>
        </a:defRPr>
      </a:lvl3pPr>
      <a:lvl4pPr algn="l" rtl="0" eaLnBrk="0" fontAlgn="base" hangingPunct="0">
        <a:spcBef>
          <a:spcPct val="0"/>
        </a:spcBef>
        <a:spcAft>
          <a:spcPct val="0"/>
        </a:spcAft>
        <a:defRPr sz="2500">
          <a:solidFill>
            <a:schemeClr val="tx2"/>
          </a:solidFill>
          <a:latin typeface="Arial Black" pitchFamily="34" charset="0"/>
        </a:defRPr>
      </a:lvl4pPr>
      <a:lvl5pPr algn="l" rtl="0" eaLnBrk="0" fontAlgn="base" hangingPunct="0">
        <a:spcBef>
          <a:spcPct val="0"/>
        </a:spcBef>
        <a:spcAft>
          <a:spcPct val="0"/>
        </a:spcAft>
        <a:defRPr sz="2500">
          <a:solidFill>
            <a:schemeClr val="tx2"/>
          </a:solidFill>
          <a:latin typeface="Arial Black" pitchFamily="34" charset="0"/>
        </a:defRPr>
      </a:lvl5pPr>
      <a:lvl6pPr marL="457200" algn="l" rtl="0" fontAlgn="base">
        <a:spcBef>
          <a:spcPct val="0"/>
        </a:spcBef>
        <a:spcAft>
          <a:spcPct val="0"/>
        </a:spcAft>
        <a:defRPr sz="2500">
          <a:solidFill>
            <a:schemeClr val="tx2"/>
          </a:solidFill>
          <a:latin typeface="Arial Black" pitchFamily="34" charset="0"/>
        </a:defRPr>
      </a:lvl6pPr>
      <a:lvl7pPr marL="914400" algn="l" rtl="0" fontAlgn="base">
        <a:spcBef>
          <a:spcPct val="0"/>
        </a:spcBef>
        <a:spcAft>
          <a:spcPct val="0"/>
        </a:spcAft>
        <a:defRPr sz="2500">
          <a:solidFill>
            <a:schemeClr val="tx2"/>
          </a:solidFill>
          <a:latin typeface="Arial Black" pitchFamily="34" charset="0"/>
        </a:defRPr>
      </a:lvl7pPr>
      <a:lvl8pPr marL="1371600" algn="l" rtl="0" fontAlgn="base">
        <a:spcBef>
          <a:spcPct val="0"/>
        </a:spcBef>
        <a:spcAft>
          <a:spcPct val="0"/>
        </a:spcAft>
        <a:defRPr sz="2500">
          <a:solidFill>
            <a:schemeClr val="tx2"/>
          </a:solidFill>
          <a:latin typeface="Arial Black" pitchFamily="34" charset="0"/>
        </a:defRPr>
      </a:lvl8pPr>
      <a:lvl9pPr marL="1828800" algn="l" rtl="0" fontAlgn="base">
        <a:spcBef>
          <a:spcPct val="0"/>
        </a:spcBef>
        <a:spcAft>
          <a:spcPct val="0"/>
        </a:spcAft>
        <a:defRPr sz="2500">
          <a:solidFill>
            <a:schemeClr val="tx2"/>
          </a:solidFill>
          <a:latin typeface="Arial Black" pitchFamily="34" charset="0"/>
        </a:defRPr>
      </a:lvl9pPr>
    </p:titleStyle>
    <p:bodyStyle>
      <a:lvl1pPr marL="342900" indent="-342900" algn="l" rtl="0" eaLnBrk="0" fontAlgn="base" hangingPunct="0">
        <a:spcBef>
          <a:spcPct val="50000"/>
        </a:spcBef>
        <a:spcAft>
          <a:spcPct val="0"/>
        </a:spcAft>
        <a:buClr>
          <a:schemeClr val="bg1"/>
        </a:buClr>
        <a:buSzPct val="25000"/>
        <a:buChar char="•"/>
        <a:defRPr sz="2000">
          <a:solidFill>
            <a:schemeClr val="accent2"/>
          </a:solidFill>
          <a:latin typeface="+mn-lt"/>
          <a:ea typeface="+mn-ea"/>
          <a:cs typeface="+mn-cs"/>
        </a:defRPr>
      </a:lvl1pPr>
      <a:lvl2pPr marL="465138" indent="-239713" algn="l" rtl="0" eaLnBrk="0" fontAlgn="base" hangingPunct="0">
        <a:spcBef>
          <a:spcPct val="50000"/>
        </a:spcBef>
        <a:spcAft>
          <a:spcPct val="0"/>
        </a:spcAft>
        <a:buClr>
          <a:schemeClr val="bg2"/>
        </a:buClr>
        <a:buFont typeface="Times New Roman" pitchFamily="18" charset="0"/>
        <a:buChar char="●"/>
        <a:defRPr sz="2000" b="1">
          <a:solidFill>
            <a:schemeClr val="tx1"/>
          </a:solidFill>
          <a:latin typeface="Arial" pitchFamily="34" charset="0"/>
        </a:defRPr>
      </a:lvl2pPr>
      <a:lvl3pPr marL="914400" indent="-225425" algn="l" rtl="0" eaLnBrk="0" fontAlgn="base" hangingPunct="0">
        <a:spcBef>
          <a:spcPct val="50000"/>
        </a:spcBef>
        <a:spcAft>
          <a:spcPct val="0"/>
        </a:spcAft>
        <a:buClr>
          <a:schemeClr val="bg2"/>
        </a:buClr>
        <a:buFont typeface="Arial" pitchFamily="34" charset="0"/>
        <a:buChar char="–"/>
        <a:defRPr sz="2400">
          <a:solidFill>
            <a:schemeClr val="tx1"/>
          </a:solidFill>
          <a:latin typeface="Arial" pitchFamily="34" charset="0"/>
        </a:defRPr>
      </a:lvl3pPr>
      <a:lvl4pPr marL="1814513" indent="-342900" algn="l" rtl="0" eaLnBrk="0" fontAlgn="base" hangingPunct="0">
        <a:spcBef>
          <a:spcPct val="20000"/>
        </a:spcBef>
        <a:spcAft>
          <a:spcPct val="0"/>
        </a:spcAft>
        <a:buChar char="–"/>
        <a:defRPr sz="2000">
          <a:solidFill>
            <a:schemeClr val="tx1"/>
          </a:solidFill>
          <a:latin typeface="Arial" pitchFamily="34" charset="0"/>
        </a:defRPr>
      </a:lvl4pPr>
      <a:lvl5pPr marL="2309813" indent="-381000" algn="l" rtl="0" eaLnBrk="0" fontAlgn="base" hangingPunct="0">
        <a:spcBef>
          <a:spcPct val="20000"/>
        </a:spcBef>
        <a:spcAft>
          <a:spcPct val="0"/>
        </a:spcAft>
        <a:buChar char="»"/>
        <a:defRPr sz="2000">
          <a:solidFill>
            <a:schemeClr val="tx1"/>
          </a:solidFill>
          <a:latin typeface="Arial" pitchFamily="34" charset="0"/>
        </a:defRPr>
      </a:lvl5pPr>
      <a:lvl6pPr marL="2767013" indent="-381000" algn="l" rtl="0" fontAlgn="base">
        <a:spcBef>
          <a:spcPct val="20000"/>
        </a:spcBef>
        <a:spcAft>
          <a:spcPct val="0"/>
        </a:spcAft>
        <a:buChar char="»"/>
        <a:defRPr sz="2000">
          <a:solidFill>
            <a:schemeClr val="tx1"/>
          </a:solidFill>
          <a:latin typeface="Arial" pitchFamily="34" charset="0"/>
        </a:defRPr>
      </a:lvl6pPr>
      <a:lvl7pPr marL="3224213" indent="-381000" algn="l" rtl="0" fontAlgn="base">
        <a:spcBef>
          <a:spcPct val="20000"/>
        </a:spcBef>
        <a:spcAft>
          <a:spcPct val="0"/>
        </a:spcAft>
        <a:buChar char="»"/>
        <a:defRPr sz="2000">
          <a:solidFill>
            <a:schemeClr val="tx1"/>
          </a:solidFill>
          <a:latin typeface="Arial" pitchFamily="34" charset="0"/>
        </a:defRPr>
      </a:lvl7pPr>
      <a:lvl8pPr marL="3681413" indent="-381000" algn="l" rtl="0" fontAlgn="base">
        <a:spcBef>
          <a:spcPct val="20000"/>
        </a:spcBef>
        <a:spcAft>
          <a:spcPct val="0"/>
        </a:spcAft>
        <a:buChar char="»"/>
        <a:defRPr sz="2000">
          <a:solidFill>
            <a:schemeClr val="tx1"/>
          </a:solidFill>
          <a:latin typeface="Arial" pitchFamily="34" charset="0"/>
        </a:defRPr>
      </a:lvl8pPr>
      <a:lvl9pPr marL="4138613" indent="-381000" algn="l" rtl="0" fontAlgn="base">
        <a:spcBef>
          <a:spcPct val="20000"/>
        </a:spcBef>
        <a:spcAft>
          <a:spcPct val="0"/>
        </a:spcAft>
        <a:buChar char="»"/>
        <a:defRPr sz="2000">
          <a:solidFill>
            <a:schemeClr val="tx1"/>
          </a:solidFill>
          <a:latin typeface="Arial" pitchFamily="34"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avc.sells.com.ua/"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295400"/>
            <a:ext cx="8243887" cy="4572000"/>
          </a:xfrm>
        </p:spPr>
        <p:txBody>
          <a:bodyPr/>
          <a:lstStyle/>
          <a:p>
            <a:r>
              <a:rPr lang="en-US" dirty="0" smtClean="0"/>
              <a:t> </a:t>
            </a:r>
            <a:endParaRPr lang="ru-RU" dirty="0"/>
          </a:p>
        </p:txBody>
      </p:sp>
      <p:sp>
        <p:nvSpPr>
          <p:cNvPr id="2" name="TextBox 1"/>
          <p:cNvSpPr txBox="1"/>
          <p:nvPr/>
        </p:nvSpPr>
        <p:spPr>
          <a:xfrm>
            <a:off x="0" y="1600200"/>
            <a:ext cx="9067800" cy="4216539"/>
          </a:xfrm>
          <a:prstGeom prst="rect">
            <a:avLst/>
          </a:prstGeom>
          <a:noFill/>
        </p:spPr>
        <p:txBody>
          <a:bodyPr wrap="square" rtlCol="0">
            <a:spAutoFit/>
          </a:bodyPr>
          <a:lstStyle/>
          <a:p>
            <a:pPr algn="ctr"/>
            <a:endParaRPr lang="en-US" sz="40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endParaRPr>
          </a:p>
          <a:p>
            <a:pPr algn="ctr"/>
            <a:r>
              <a:rPr lang="uk-UA" sz="40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Газорозподільні системи України</a:t>
            </a:r>
          </a:p>
          <a:p>
            <a:pPr algn="ctr"/>
            <a:r>
              <a:rPr lang="uk-UA" sz="28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п</a:t>
            </a:r>
            <a:r>
              <a:rPr lang="uk-UA" sz="2800" b="1"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роблеми, міфи, причини, наслідки</a:t>
            </a:r>
          </a:p>
          <a:p>
            <a:pPr algn="ctr"/>
            <a:endParaRPr lang="uk-UA" sz="20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endParaRPr>
          </a:p>
          <a:p>
            <a:endParaRPr lang="uk-UA" sz="20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endParaRPr>
          </a:p>
          <a:p>
            <a:endParaRPr lang="uk-UA" sz="20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endParaRPr>
          </a:p>
          <a:p>
            <a:endParaRPr lang="uk-UA" sz="20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endParaRPr>
          </a:p>
          <a:p>
            <a:endParaRPr lang="uk-UA" sz="20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endParaRPr>
          </a:p>
          <a:p>
            <a:endParaRPr lang="uk-UA" sz="20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endParaRPr>
          </a:p>
          <a:p>
            <a:endParaRPr lang="uk-UA" sz="20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endParaRPr>
          </a:p>
          <a:p>
            <a:pPr algn="ctr"/>
            <a:r>
              <a:rPr lang="uk-UA" sz="20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Одеса, 2017</a:t>
            </a:r>
            <a:endParaRPr lang="ru-RU" sz="20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5044643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52401"/>
            <a:ext cx="9144000" cy="609600"/>
          </a:xfrm>
        </p:spPr>
        <p:txBody>
          <a:bodyPr/>
          <a:lstStyle/>
          <a:p>
            <a:pPr algn="ctr"/>
            <a:r>
              <a:rPr lang="uk-UA" sz="2000" dirty="0" smtClean="0"/>
              <a:t>Відсутня перспектива встановлення тарифу на розподіл за RAB-регулюванням у найближчі роки</a:t>
            </a:r>
            <a:endParaRPr lang="uk-UA" sz="2000" dirty="0"/>
          </a:p>
        </p:txBody>
      </p:sp>
      <p:sp>
        <p:nvSpPr>
          <p:cNvPr id="4" name="Номер слайда 3"/>
          <p:cNvSpPr>
            <a:spLocks noGrp="1"/>
          </p:cNvSpPr>
          <p:nvPr>
            <p:ph type="sldNum" sz="quarter" idx="10"/>
          </p:nvPr>
        </p:nvSpPr>
        <p:spPr>
          <a:xfrm>
            <a:off x="0" y="6629400"/>
            <a:ext cx="7315200" cy="228600"/>
          </a:xfrm>
        </p:spPr>
        <p:txBody>
          <a:bodyPr/>
          <a:lstStyle/>
          <a:p>
            <a:pPr>
              <a:defRPr/>
            </a:pPr>
            <a:r>
              <a:rPr lang="en-US" sz="900" dirty="0" smtClean="0"/>
              <a:t>(</a:t>
            </a:r>
            <a:r>
              <a:rPr lang="en-US" sz="900" dirty="0"/>
              <a:t>C) “Agency Investments Management”   </a:t>
            </a:r>
            <a:r>
              <a:rPr lang="uk-UA" sz="900" dirty="0" smtClean="0"/>
              <a:t>19.06.</a:t>
            </a:r>
            <a:r>
              <a:rPr lang="en-US" sz="900" dirty="0" smtClean="0"/>
              <a:t>201</a:t>
            </a:r>
            <a:r>
              <a:rPr lang="uk-UA" sz="900" dirty="0" smtClean="0"/>
              <a:t>7</a:t>
            </a:r>
            <a:r>
              <a:rPr lang="en-US" sz="900" dirty="0" smtClean="0"/>
              <a:t>                                        </a:t>
            </a:r>
            <a:r>
              <a:rPr lang="en-US" sz="900" dirty="0"/>
              <a:t>www.104.ua</a:t>
            </a:r>
          </a:p>
        </p:txBody>
      </p:sp>
      <p:sp>
        <p:nvSpPr>
          <p:cNvPr id="9" name="Объект 8"/>
          <p:cNvSpPr>
            <a:spLocks noGrp="1"/>
          </p:cNvSpPr>
          <p:nvPr>
            <p:ph idx="1"/>
          </p:nvPr>
        </p:nvSpPr>
        <p:spPr/>
        <p:txBody>
          <a:bodyPr/>
          <a:lstStyle/>
          <a:p>
            <a:pPr marL="0" lvl="4" indent="0">
              <a:spcBef>
                <a:spcPct val="50000"/>
              </a:spcBef>
              <a:buClr>
                <a:schemeClr val="bg1"/>
              </a:buClr>
              <a:buSzPct val="25000"/>
              <a:buNone/>
            </a:pPr>
            <a:endParaRPr lang="ru-RU" sz="1800" b="1" dirty="0" smtClean="0">
              <a:ln w="12700">
                <a:solidFill>
                  <a:schemeClr val="accent6">
                    <a:lumMod val="60000"/>
                    <a:lumOff val="40000"/>
                  </a:schemeClr>
                </a:solidFill>
                <a:prstDash val="solid"/>
              </a:ln>
              <a:solidFill>
                <a:schemeClr val="accent2">
                  <a:lumMod val="60000"/>
                  <a:lumOff val="40000"/>
                </a:schemeClr>
              </a:solidFill>
              <a:effectLst>
                <a:outerShdw blurRad="41275" dist="20320" dir="1800000" algn="tl" rotWithShape="0">
                  <a:srgbClr val="000000">
                    <a:alpha val="40000"/>
                  </a:srgbClr>
                </a:outerShdw>
              </a:effectLst>
            </a:endParaRPr>
          </a:p>
          <a:p>
            <a:pPr marL="0" indent="0">
              <a:buNone/>
            </a:pPr>
            <a:endParaRPr lang="ru-RU" sz="2800" dirty="0"/>
          </a:p>
        </p:txBody>
      </p:sp>
      <p:sp>
        <p:nvSpPr>
          <p:cNvPr id="3" name="TextBox 2"/>
          <p:cNvSpPr txBox="1"/>
          <p:nvPr/>
        </p:nvSpPr>
        <p:spPr>
          <a:xfrm>
            <a:off x="628650" y="1143000"/>
            <a:ext cx="8210550" cy="369332"/>
          </a:xfrm>
          <a:prstGeom prst="rect">
            <a:avLst/>
          </a:prstGeom>
          <a:noFill/>
        </p:spPr>
        <p:txBody>
          <a:bodyPr wrap="square" rtlCol="0">
            <a:spAutoFit/>
          </a:bodyPr>
          <a:lstStyle/>
          <a:p>
            <a:endParaRPr lang="uk-UA" dirty="0">
              <a:ln>
                <a:solidFill>
                  <a:srgbClr val="002060"/>
                </a:solidFill>
              </a:ln>
              <a:solidFill>
                <a:srgbClr val="002060"/>
              </a:solidFill>
              <a:latin typeface="Calibri" panose="020F0502020204030204" pitchFamily="34"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750304518"/>
              </p:ext>
            </p:extLst>
          </p:nvPr>
        </p:nvGraphicFramePr>
        <p:xfrm>
          <a:off x="374580" y="990599"/>
          <a:ext cx="8540820" cy="4789880"/>
        </p:xfrm>
        <a:graphic>
          <a:graphicData uri="http://schemas.openxmlformats.org/drawingml/2006/table">
            <a:tbl>
              <a:tblPr firstRow="1" bandRow="1"/>
              <a:tblGrid>
                <a:gridCol w="3740220"/>
                <a:gridCol w="3124200"/>
                <a:gridCol w="1676400"/>
              </a:tblGrid>
              <a:tr h="266461">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endParaRPr lang="ru-RU"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7FC7"/>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uk-UA" dirty="0" smtClean="0"/>
                        <a:t>Країни ЄС</a:t>
                      </a:r>
                      <a:endParaRPr lang="ru-RU"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7FC7"/>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uk-UA" dirty="0" smtClean="0"/>
                        <a:t>Україна</a:t>
                      </a:r>
                      <a:endParaRPr lang="ru-RU"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7FC7"/>
                    </a:solidFill>
                  </a:tcPr>
                </a:tc>
              </a:tr>
              <a:tr h="1416164">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uk-UA" sz="1400" dirty="0" smtClean="0"/>
                    </a:p>
                    <a:p>
                      <a:pPr algn="ctr"/>
                      <a:r>
                        <a:rPr lang="uk-UA" sz="1400" dirty="0" smtClean="0">
                          <a:solidFill>
                            <a:srgbClr val="002060"/>
                          </a:solidFill>
                        </a:rPr>
                        <a:t>Підхід при формуванні тарифу на розподіл</a:t>
                      </a:r>
                      <a:endParaRPr lang="ru-RU" sz="1400" dirty="0">
                        <a:solidFill>
                          <a:srgbClr val="002060"/>
                        </a:solidFill>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7FC7">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285750" indent="-285750">
                        <a:buFontTx/>
                        <a:buChar char="-"/>
                      </a:pPr>
                      <a:r>
                        <a:rPr lang="en-US" sz="1400" dirty="0" smtClean="0">
                          <a:solidFill>
                            <a:srgbClr val="C00000"/>
                          </a:solidFill>
                        </a:rPr>
                        <a:t>RAB-</a:t>
                      </a:r>
                      <a:r>
                        <a:rPr lang="uk-UA" sz="1400" dirty="0" smtClean="0">
                          <a:solidFill>
                            <a:srgbClr val="C00000"/>
                          </a:solidFill>
                        </a:rPr>
                        <a:t>регулювання + </a:t>
                      </a:r>
                      <a:r>
                        <a:rPr lang="uk-UA" sz="1400" dirty="0" err="1" smtClean="0">
                          <a:solidFill>
                            <a:srgbClr val="C00000"/>
                          </a:solidFill>
                        </a:rPr>
                        <a:t>бенчмаркетинг</a:t>
                      </a:r>
                      <a:endParaRPr lang="uk-UA" sz="1400" dirty="0" smtClean="0">
                        <a:solidFill>
                          <a:srgbClr val="C00000"/>
                        </a:solidFill>
                      </a:endParaRPr>
                    </a:p>
                    <a:p>
                      <a:pPr marL="285750" indent="-285750">
                        <a:buFontTx/>
                        <a:buChar char="-"/>
                      </a:pPr>
                      <a:r>
                        <a:rPr lang="uk-UA" sz="1400" dirty="0" smtClean="0">
                          <a:solidFill>
                            <a:srgbClr val="C00000"/>
                          </a:solidFill>
                        </a:rPr>
                        <a:t>Витрати</a:t>
                      </a:r>
                      <a:r>
                        <a:rPr lang="uk-UA" sz="1400" baseline="0" dirty="0" smtClean="0">
                          <a:solidFill>
                            <a:srgbClr val="C00000"/>
                          </a:solidFill>
                        </a:rPr>
                        <a:t> плюс</a:t>
                      </a:r>
                      <a:r>
                        <a:rPr lang="uk-UA" sz="1400" baseline="0" dirty="0" smtClean="0"/>
                        <a:t> </a:t>
                      </a:r>
                      <a:r>
                        <a:rPr lang="uk-UA" sz="1400" i="1" baseline="0" dirty="0" smtClean="0">
                          <a:solidFill>
                            <a:schemeClr val="accent3">
                              <a:lumMod val="50000"/>
                            </a:schemeClr>
                          </a:solidFill>
                        </a:rPr>
                        <a:t>(</a:t>
                      </a:r>
                      <a:r>
                        <a:rPr lang="uk-UA" sz="1400" i="1" baseline="0" dirty="0" err="1" smtClean="0">
                          <a:solidFill>
                            <a:schemeClr val="accent3">
                              <a:lumMod val="50000"/>
                            </a:schemeClr>
                          </a:solidFill>
                        </a:rPr>
                        <a:t>обгрунтовані</a:t>
                      </a:r>
                      <a:r>
                        <a:rPr lang="uk-UA" sz="1400" i="1" baseline="0" dirty="0" smtClean="0">
                          <a:solidFill>
                            <a:schemeClr val="accent3">
                              <a:lumMod val="50000"/>
                            </a:schemeClr>
                          </a:solidFill>
                        </a:rPr>
                        <a:t> витрати + прибуток, без встановленого граничного рівня тарифу)</a:t>
                      </a:r>
                      <a:endParaRPr lang="ru-RU" sz="1400" i="1" dirty="0">
                        <a:solidFill>
                          <a:schemeClr val="accent3">
                            <a:lumMod val="50000"/>
                          </a:schemeClr>
                        </a:solidFill>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7FC7">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uk-UA" sz="1400" dirty="0" smtClean="0">
                        <a:solidFill>
                          <a:srgbClr val="C00000"/>
                        </a:solidFill>
                      </a:endParaRPr>
                    </a:p>
                    <a:p>
                      <a:pPr algn="ctr"/>
                      <a:endParaRPr lang="uk-UA" sz="1400" dirty="0" smtClean="0">
                        <a:solidFill>
                          <a:srgbClr val="C00000"/>
                        </a:solidFill>
                      </a:endParaRPr>
                    </a:p>
                    <a:p>
                      <a:pPr algn="ctr"/>
                      <a:r>
                        <a:rPr lang="uk-UA" sz="1400" dirty="0" smtClean="0">
                          <a:solidFill>
                            <a:srgbClr val="C00000"/>
                          </a:solidFill>
                        </a:rPr>
                        <a:t>Витрати плюс</a:t>
                      </a:r>
                      <a:r>
                        <a:rPr lang="uk-UA" sz="1400" dirty="0" smtClean="0"/>
                        <a:t> </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7FC7">
                        <a:tint val="40000"/>
                      </a:srgbClr>
                    </a:solidFill>
                  </a:tcPr>
                </a:tc>
              </a:tr>
              <a:tr h="1332506">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uk-UA" sz="1300" b="1" i="0" u="none" strike="noStrike" kern="1200" cap="none" spc="0" normalizeH="0" baseline="0" noProof="0" dirty="0" smtClean="0">
                          <a:ln>
                            <a:noFill/>
                          </a:ln>
                          <a:solidFill>
                            <a:srgbClr val="002060"/>
                          </a:solidFill>
                          <a:effectLst/>
                          <a:uLnTx/>
                          <a:uFillTx/>
                          <a:latin typeface="Arial" charset="0"/>
                          <a:ea typeface="+mn-ea"/>
                          <a:cs typeface="Arial" charset="0"/>
                        </a:rPr>
                        <a:t>Стійкість системи</a:t>
                      </a:r>
                      <a:endParaRPr kumimoji="0" lang="en-GB" sz="1300" b="1" i="0" u="none" strike="noStrike" kern="1200" cap="none" spc="0" normalizeH="0" baseline="0" noProof="0" dirty="0" smtClean="0">
                        <a:ln>
                          <a:noFill/>
                        </a:ln>
                        <a:solidFill>
                          <a:srgbClr val="002060"/>
                        </a:solidFill>
                        <a:effectLst/>
                        <a:uLnTx/>
                        <a:uFillTx/>
                        <a:latin typeface="Arial" charset="0"/>
                        <a:ea typeface="+mn-ea"/>
                        <a:cs typeface="Arial" charset="0"/>
                      </a:endParaRPr>
                    </a:p>
                    <a:p>
                      <a:pPr marL="0" marR="0" lvl="0" indent="0" algn="l" defTabSz="685800" rtl="0" eaLnBrk="1" fontAlgn="base" latinLnBrk="0" hangingPunct="1">
                        <a:lnSpc>
                          <a:spcPct val="95000"/>
                        </a:lnSpc>
                        <a:spcBef>
                          <a:spcPct val="0"/>
                        </a:spcBef>
                        <a:spcAft>
                          <a:spcPct val="0"/>
                        </a:spcAft>
                        <a:buClrTx/>
                        <a:buSzTx/>
                        <a:buFontTx/>
                        <a:buNone/>
                        <a:tabLst/>
                        <a:defRPr/>
                      </a:pPr>
                      <a:r>
                        <a:rPr kumimoji="0" lang="en-GB" sz="1300" b="0" i="0" u="none" strike="noStrike" kern="1200" cap="none" spc="0" normalizeH="0" baseline="0" noProof="0" dirty="0" smtClean="0">
                          <a:ln>
                            <a:noFill/>
                          </a:ln>
                          <a:solidFill>
                            <a:srgbClr val="0000FF"/>
                          </a:solidFill>
                          <a:effectLst/>
                          <a:uLnTx/>
                          <a:uFillTx/>
                          <a:latin typeface="Arial" charset="0"/>
                          <a:ea typeface="+mn-ea"/>
                          <a:cs typeface="Arial" charset="0"/>
                        </a:rPr>
                        <a:t>- </a:t>
                      </a:r>
                      <a:r>
                        <a:rPr kumimoji="0" lang="uk-UA" sz="1300" b="0" i="0" u="none" strike="noStrike" kern="1200" cap="none" spc="0" normalizeH="0" baseline="0" noProof="0" dirty="0" smtClean="0">
                          <a:ln>
                            <a:noFill/>
                          </a:ln>
                          <a:solidFill>
                            <a:srgbClr val="0000FF"/>
                          </a:solidFill>
                          <a:effectLst/>
                          <a:uLnTx/>
                          <a:uFillTx/>
                          <a:latin typeface="Arial" charset="0"/>
                          <a:ea typeface="+mn-ea"/>
                          <a:cs typeface="Arial" charset="0"/>
                        </a:rPr>
                        <a:t>Достатність доходу</a:t>
                      </a:r>
                      <a:r>
                        <a:rPr kumimoji="0" lang="en-GB" sz="1300" b="1" i="0" u="none" strike="noStrike" kern="1200" cap="none" spc="0" normalizeH="0" baseline="0" noProof="0" dirty="0" smtClean="0">
                          <a:ln>
                            <a:noFill/>
                          </a:ln>
                          <a:solidFill>
                            <a:srgbClr val="0000FF"/>
                          </a:solidFill>
                          <a:effectLst/>
                          <a:uLnTx/>
                          <a:uFillTx/>
                          <a:latin typeface="Arial" charset="0"/>
                          <a:ea typeface="+mn-ea"/>
                          <a:cs typeface="Arial" charset="0"/>
                        </a:rPr>
                        <a:t> </a:t>
                      </a:r>
                    </a:p>
                    <a:p>
                      <a:pPr marL="0" marR="0" lvl="0" indent="0" algn="l" defTabSz="685800" rtl="0" eaLnBrk="1" fontAlgn="base" latinLnBrk="0" hangingPunct="1">
                        <a:lnSpc>
                          <a:spcPct val="95000"/>
                        </a:lnSpc>
                        <a:spcBef>
                          <a:spcPct val="0"/>
                        </a:spcBef>
                        <a:spcAft>
                          <a:spcPct val="0"/>
                        </a:spcAft>
                        <a:buClrTx/>
                        <a:buSzTx/>
                        <a:buFontTx/>
                        <a:buNone/>
                        <a:tabLst/>
                        <a:defRPr/>
                      </a:pPr>
                      <a:r>
                        <a:rPr kumimoji="0" lang="en-GB" sz="1300" b="0" i="0" u="none" strike="noStrike" kern="1200" cap="none" spc="0" normalizeH="0" baseline="0" noProof="0" dirty="0" smtClean="0">
                          <a:ln>
                            <a:noFill/>
                          </a:ln>
                          <a:solidFill>
                            <a:srgbClr val="0000FF"/>
                          </a:solidFill>
                          <a:effectLst/>
                          <a:uLnTx/>
                          <a:uFillTx/>
                          <a:latin typeface="Arial" charset="0"/>
                          <a:ea typeface="+mn-ea"/>
                          <a:cs typeface="Arial" charset="0"/>
                        </a:rPr>
                        <a:t>- </a:t>
                      </a:r>
                      <a:r>
                        <a:rPr kumimoji="0" lang="uk-UA" sz="1300" b="0" i="0" u="none" strike="noStrike" kern="1200" cap="none" spc="0" normalizeH="0" baseline="0" noProof="0" dirty="0" smtClean="0">
                          <a:ln>
                            <a:noFill/>
                          </a:ln>
                          <a:solidFill>
                            <a:srgbClr val="0000FF"/>
                          </a:solidFill>
                          <a:effectLst/>
                          <a:uLnTx/>
                          <a:uFillTx/>
                          <a:latin typeface="Arial" charset="0"/>
                          <a:ea typeface="+mn-ea"/>
                          <a:cs typeface="Arial" charset="0"/>
                        </a:rPr>
                        <a:t>Достатність норми прибутку</a:t>
                      </a:r>
                      <a:endParaRPr kumimoji="0" lang="en-GB" sz="1300" b="0" i="0" u="none" strike="noStrike" kern="1200" cap="none" spc="0" normalizeH="0" baseline="0" noProof="0" dirty="0" smtClean="0">
                        <a:ln>
                          <a:noFill/>
                        </a:ln>
                        <a:solidFill>
                          <a:srgbClr val="0000FF"/>
                        </a:solidFill>
                        <a:effectLst/>
                        <a:uLnTx/>
                        <a:uFillTx/>
                        <a:latin typeface="Arial" charset="0"/>
                        <a:ea typeface="+mn-ea"/>
                        <a:cs typeface="Arial" charset="0"/>
                      </a:endParaRPr>
                    </a:p>
                    <a:p>
                      <a:pPr marL="0" marR="0" lvl="0" indent="0" algn="l" defTabSz="685800" rtl="0" eaLnBrk="1" fontAlgn="base" latinLnBrk="0" hangingPunct="1">
                        <a:lnSpc>
                          <a:spcPct val="95000"/>
                        </a:lnSpc>
                        <a:spcBef>
                          <a:spcPct val="0"/>
                        </a:spcBef>
                        <a:spcAft>
                          <a:spcPct val="0"/>
                        </a:spcAft>
                        <a:buClrTx/>
                        <a:buSzTx/>
                        <a:buFontTx/>
                        <a:buNone/>
                        <a:tabLst/>
                        <a:defRPr/>
                      </a:pPr>
                      <a:r>
                        <a:rPr kumimoji="0" lang="en-GB" sz="1300" b="0" i="0" u="none" strike="noStrike" kern="1200" cap="none" spc="0" normalizeH="0" baseline="0" noProof="0" dirty="0" smtClean="0">
                          <a:ln>
                            <a:noFill/>
                          </a:ln>
                          <a:solidFill>
                            <a:srgbClr val="0000FF"/>
                          </a:solidFill>
                          <a:effectLst/>
                          <a:uLnTx/>
                          <a:uFillTx/>
                          <a:latin typeface="Arial" charset="0"/>
                          <a:ea typeface="+mn-ea"/>
                          <a:cs typeface="Arial" charset="0"/>
                        </a:rPr>
                        <a:t>- </a:t>
                      </a:r>
                      <a:r>
                        <a:rPr kumimoji="0" lang="uk-UA" sz="1300" b="0" i="0" u="none" strike="noStrike" kern="1200" cap="none" spc="0" normalizeH="0" baseline="0" noProof="0" dirty="0" smtClean="0">
                          <a:ln>
                            <a:noFill/>
                          </a:ln>
                          <a:solidFill>
                            <a:srgbClr val="0000FF"/>
                          </a:solidFill>
                          <a:effectLst/>
                          <a:uLnTx/>
                          <a:uFillTx/>
                          <a:latin typeface="Arial" charset="0"/>
                          <a:ea typeface="+mn-ea"/>
                          <a:cs typeface="Arial" charset="0"/>
                        </a:rPr>
                        <a:t>Досяжність критеріїв для     отримання стимулів</a:t>
                      </a:r>
                      <a:endParaRPr kumimoji="0" lang="en-GB" sz="1300" b="0" i="0" u="none" strike="noStrike" kern="1200" cap="none" spc="0" normalizeH="0" baseline="0" noProof="0" dirty="0" smtClean="0">
                        <a:ln>
                          <a:noFill/>
                        </a:ln>
                        <a:solidFill>
                          <a:srgbClr val="0000FF"/>
                        </a:solidFill>
                        <a:effectLst/>
                        <a:uLnTx/>
                        <a:uFillTx/>
                        <a:latin typeface="Arial" charset="0"/>
                        <a:ea typeface="+mn-ea"/>
                        <a:cs typeface="Arial" charset="0"/>
                      </a:endParaRPr>
                    </a:p>
                    <a:p>
                      <a:pPr marL="0" marR="0" lvl="0" indent="0" algn="l" defTabSz="685800" rtl="0" eaLnBrk="1" fontAlgn="base" latinLnBrk="0" hangingPunct="1">
                        <a:lnSpc>
                          <a:spcPct val="95000"/>
                        </a:lnSpc>
                        <a:spcBef>
                          <a:spcPct val="0"/>
                        </a:spcBef>
                        <a:spcAft>
                          <a:spcPct val="0"/>
                        </a:spcAft>
                        <a:buClrTx/>
                        <a:buSzTx/>
                        <a:buFontTx/>
                        <a:buNone/>
                        <a:tabLst/>
                        <a:defRPr/>
                      </a:pPr>
                      <a:r>
                        <a:rPr kumimoji="0" lang="en-GB" sz="1300" b="0" i="0" u="none" strike="noStrike" kern="1200" cap="none" spc="0" normalizeH="0" baseline="0" noProof="0" dirty="0" smtClean="0">
                          <a:ln>
                            <a:noFill/>
                          </a:ln>
                          <a:solidFill>
                            <a:srgbClr val="0000FF"/>
                          </a:solidFill>
                          <a:effectLst/>
                          <a:uLnTx/>
                          <a:uFillTx/>
                          <a:latin typeface="Arial" charset="0"/>
                          <a:ea typeface="+mn-ea"/>
                          <a:cs typeface="Arial" charset="0"/>
                        </a:rPr>
                        <a:t>- </a:t>
                      </a:r>
                      <a:r>
                        <a:rPr kumimoji="0" lang="uk-UA" sz="1300" b="0" i="0" u="none" strike="noStrike" kern="1200" cap="none" spc="0" normalizeH="0" baseline="0" noProof="0" dirty="0" smtClean="0">
                          <a:ln>
                            <a:noFill/>
                          </a:ln>
                          <a:solidFill>
                            <a:srgbClr val="0000FF"/>
                          </a:solidFill>
                          <a:effectLst/>
                          <a:uLnTx/>
                          <a:uFillTx/>
                          <a:latin typeface="Arial" charset="0"/>
                          <a:ea typeface="+mn-ea"/>
                          <a:cs typeface="Arial" charset="0"/>
                        </a:rPr>
                        <a:t>Адитивність компонентів</a:t>
                      </a:r>
                      <a:endParaRPr lang="ru-RU" sz="1300" dirty="0">
                        <a:solidFill>
                          <a:srgbClr val="0000FF"/>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7FC7">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uk-UA" dirty="0" smtClean="0"/>
                        <a:t>                  </a:t>
                      </a:r>
                    </a:p>
                    <a:p>
                      <a:pPr marL="0" marR="0" indent="0" algn="ctr" defTabSz="457200" rtl="0" eaLnBrk="1" fontAlgn="auto" latinLnBrk="0" hangingPunct="1">
                        <a:lnSpc>
                          <a:spcPct val="100000"/>
                        </a:lnSpc>
                        <a:spcBef>
                          <a:spcPts val="0"/>
                        </a:spcBef>
                        <a:spcAft>
                          <a:spcPts val="0"/>
                        </a:spcAft>
                        <a:buClrTx/>
                        <a:buSzTx/>
                        <a:buFontTx/>
                        <a:buNone/>
                        <a:tabLst/>
                        <a:defRPr/>
                      </a:pPr>
                      <a:r>
                        <a:rPr lang="en-GB" sz="3200" dirty="0" smtClean="0">
                          <a:solidFill>
                            <a:srgbClr val="C00000"/>
                          </a:solidFill>
                          <a:latin typeface="Verdana" pitchFamily="34" charset="0"/>
                          <a:sym typeface="Wingdings" pitchFamily="2" charset="2"/>
                        </a:rPr>
                        <a:t></a:t>
                      </a:r>
                      <a:endParaRPr lang="ru-RU" sz="3200" dirty="0">
                        <a:solidFill>
                          <a:srgbClr val="C00000"/>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7FC7">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uk-UA" dirty="0" smtClean="0"/>
                    </a:p>
                    <a:p>
                      <a:pPr marL="0" marR="0" indent="0" algn="ctr" defTabSz="457200" rtl="0" eaLnBrk="1" fontAlgn="auto" latinLnBrk="0" hangingPunct="1">
                        <a:lnSpc>
                          <a:spcPct val="100000"/>
                        </a:lnSpc>
                        <a:spcBef>
                          <a:spcPts val="0"/>
                        </a:spcBef>
                        <a:spcAft>
                          <a:spcPts val="0"/>
                        </a:spcAft>
                        <a:buClrTx/>
                        <a:buSzTx/>
                        <a:buFontTx/>
                        <a:buNone/>
                        <a:tabLst/>
                        <a:defRPr/>
                      </a:pPr>
                      <a:r>
                        <a:rPr lang="en-GB" sz="3000" dirty="0" smtClean="0">
                          <a:solidFill>
                            <a:srgbClr val="002060"/>
                          </a:solidFill>
                          <a:latin typeface="Verdana" pitchFamily="34" charset="0"/>
                          <a:sym typeface="Wingdings" pitchFamily="2" charset="2"/>
                        </a:rPr>
                        <a:t></a:t>
                      </a:r>
                      <a:endParaRPr lang="ru-RU" sz="3000" dirty="0">
                        <a:solidFill>
                          <a:srgbClr val="002060"/>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7FC7">
                        <a:tint val="20000"/>
                      </a:srgbClr>
                    </a:solidFill>
                  </a:tcPr>
                </a:tc>
              </a:tr>
              <a:tr h="83772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uk-UA" sz="1300" b="1" i="0" u="none" strike="noStrike" kern="1200" cap="none" spc="0" normalizeH="0" baseline="0" noProof="0" dirty="0" smtClean="0">
                          <a:ln>
                            <a:noFill/>
                          </a:ln>
                          <a:solidFill>
                            <a:srgbClr val="002060"/>
                          </a:solidFill>
                          <a:effectLst/>
                          <a:uLnTx/>
                          <a:uFillTx/>
                          <a:latin typeface="Arial" charset="0"/>
                          <a:ea typeface="+mn-ea"/>
                          <a:cs typeface="Arial" charset="0"/>
                        </a:rPr>
                        <a:t>Економічна ефективність</a:t>
                      </a:r>
                      <a:endParaRPr kumimoji="0" lang="en-GB" sz="1300" b="1" i="0" u="none" strike="noStrike" kern="1200" cap="none" spc="0" normalizeH="0" baseline="0" noProof="0" dirty="0" smtClean="0">
                        <a:ln>
                          <a:noFill/>
                        </a:ln>
                        <a:solidFill>
                          <a:srgbClr val="002060"/>
                        </a:solidFill>
                        <a:effectLst/>
                        <a:uLnTx/>
                        <a:uFillTx/>
                        <a:latin typeface="Arial" charset="0"/>
                        <a:ea typeface="+mn-ea"/>
                        <a:cs typeface="Arial" charset="0"/>
                      </a:endParaRPr>
                    </a:p>
                    <a:p>
                      <a:pPr marL="0" marR="0" lvl="0" indent="0" algn="l" defTabSz="685800" rtl="0" eaLnBrk="1" fontAlgn="base" latinLnBrk="0" hangingPunct="1">
                        <a:lnSpc>
                          <a:spcPct val="100000"/>
                        </a:lnSpc>
                        <a:spcBef>
                          <a:spcPct val="0"/>
                        </a:spcBef>
                        <a:spcAft>
                          <a:spcPct val="0"/>
                        </a:spcAft>
                        <a:buClrTx/>
                        <a:buSzTx/>
                        <a:buFontTx/>
                        <a:buNone/>
                        <a:tabLst/>
                        <a:defRPr/>
                      </a:pPr>
                      <a:r>
                        <a:rPr kumimoji="0" lang="en-GB" sz="1300" b="0" i="0" u="none" strike="noStrike" kern="1200" cap="none" spc="0" normalizeH="0" baseline="0" noProof="0" dirty="0" smtClean="0">
                          <a:ln>
                            <a:noFill/>
                          </a:ln>
                          <a:solidFill>
                            <a:srgbClr val="0000FF"/>
                          </a:solidFill>
                          <a:effectLst/>
                          <a:uLnTx/>
                          <a:uFillTx/>
                          <a:latin typeface="Arial" charset="0"/>
                          <a:ea typeface="+mn-ea"/>
                          <a:cs typeface="Arial" charset="0"/>
                        </a:rPr>
                        <a:t>- </a:t>
                      </a:r>
                      <a:r>
                        <a:rPr kumimoji="0" lang="uk-UA" sz="1300" b="0" i="0" u="none" strike="noStrike" kern="1200" cap="none" spc="0" normalizeH="0" baseline="0" noProof="0" dirty="0" smtClean="0">
                          <a:ln>
                            <a:noFill/>
                          </a:ln>
                          <a:solidFill>
                            <a:srgbClr val="0000FF"/>
                          </a:solidFill>
                          <a:effectLst/>
                          <a:uLnTx/>
                          <a:uFillTx/>
                          <a:latin typeface="Arial" charset="0"/>
                          <a:ea typeface="+mn-ea"/>
                          <a:cs typeface="Arial" charset="0"/>
                        </a:rPr>
                        <a:t>Виробнича ефективність</a:t>
                      </a:r>
                      <a:endParaRPr kumimoji="0" lang="en-GB" sz="1300" b="0" i="0" u="none" strike="noStrike" kern="1200" cap="none" spc="0" normalizeH="0" baseline="0" noProof="0" dirty="0" smtClean="0">
                        <a:ln>
                          <a:noFill/>
                        </a:ln>
                        <a:solidFill>
                          <a:srgbClr val="0000FF"/>
                        </a:solidFill>
                        <a:effectLst/>
                        <a:uLnTx/>
                        <a:uFillTx/>
                        <a:latin typeface="Arial" charset="0"/>
                        <a:ea typeface="+mn-ea"/>
                        <a:cs typeface="Arial" charset="0"/>
                      </a:endParaRPr>
                    </a:p>
                    <a:p>
                      <a:pPr marL="0" marR="0" lvl="0" indent="0" algn="l" defTabSz="685800" rtl="0" eaLnBrk="1" fontAlgn="base" latinLnBrk="0" hangingPunct="1">
                        <a:lnSpc>
                          <a:spcPct val="100000"/>
                        </a:lnSpc>
                        <a:spcBef>
                          <a:spcPct val="0"/>
                        </a:spcBef>
                        <a:spcAft>
                          <a:spcPct val="0"/>
                        </a:spcAft>
                        <a:buClrTx/>
                        <a:buSzTx/>
                        <a:buFontTx/>
                        <a:buNone/>
                        <a:tabLst/>
                        <a:defRPr/>
                      </a:pPr>
                      <a:r>
                        <a:rPr kumimoji="0" lang="en-GB" sz="1300" b="0" i="0" u="none" strike="noStrike" kern="1200" cap="none" spc="0" normalizeH="0" baseline="0" noProof="0" dirty="0" smtClean="0">
                          <a:ln>
                            <a:noFill/>
                          </a:ln>
                          <a:solidFill>
                            <a:srgbClr val="0000FF"/>
                          </a:solidFill>
                          <a:effectLst/>
                          <a:uLnTx/>
                          <a:uFillTx/>
                          <a:latin typeface="Arial" charset="0"/>
                          <a:ea typeface="+mn-ea"/>
                          <a:cs typeface="Arial" charset="0"/>
                        </a:rPr>
                        <a:t>- </a:t>
                      </a:r>
                      <a:r>
                        <a:rPr kumimoji="0" lang="uk-UA" sz="1300" b="0" i="0" u="none" strike="noStrike" kern="1200" cap="none" spc="0" normalizeH="0" baseline="0" noProof="0" dirty="0" smtClean="0">
                          <a:ln>
                            <a:noFill/>
                          </a:ln>
                          <a:solidFill>
                            <a:srgbClr val="0000FF"/>
                          </a:solidFill>
                          <a:effectLst/>
                          <a:uLnTx/>
                          <a:uFillTx/>
                          <a:latin typeface="Arial" charset="0"/>
                          <a:ea typeface="+mn-ea"/>
                          <a:cs typeface="Arial" charset="0"/>
                        </a:rPr>
                        <a:t>Заохочення інновацій</a:t>
                      </a:r>
                      <a:endParaRPr lang="ru-RU" sz="1300" dirty="0">
                        <a:solidFill>
                          <a:srgbClr val="0000FF"/>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7FC7">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2800" dirty="0" smtClean="0">
                          <a:solidFill>
                            <a:srgbClr val="C00000"/>
                          </a:solidFill>
                          <a:latin typeface="Verdana" pitchFamily="34" charset="0"/>
                          <a:sym typeface="Wingdings" pitchFamily="2" charset="2"/>
                        </a:rPr>
                        <a:t></a:t>
                      </a:r>
                      <a:endParaRPr lang="ru-RU" sz="2800" dirty="0">
                        <a:solidFill>
                          <a:srgbClr val="C00000"/>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7FC7">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3000" dirty="0" smtClean="0">
                          <a:solidFill>
                            <a:srgbClr val="002060"/>
                          </a:solidFill>
                          <a:latin typeface="Verdana" pitchFamily="34" charset="0"/>
                          <a:sym typeface="Wingdings" pitchFamily="2" charset="2"/>
                        </a:rPr>
                        <a:t></a:t>
                      </a:r>
                      <a:endParaRPr lang="en-GB" sz="3000" dirty="0" smtClean="0">
                        <a:solidFill>
                          <a:srgbClr val="002060"/>
                        </a:solidFill>
                        <a:latin typeface="Verdana"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7FC7">
                        <a:tint val="40000"/>
                      </a:srgbClr>
                    </a:solidFill>
                  </a:tcPr>
                </a:tc>
              </a:tr>
              <a:tr h="83772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uk-UA" sz="1300" b="1" i="0" u="none" strike="noStrike" kern="1200" cap="none" spc="0" normalizeH="0" baseline="0" noProof="0" dirty="0" smtClean="0">
                          <a:ln>
                            <a:noFill/>
                          </a:ln>
                          <a:solidFill>
                            <a:srgbClr val="002060"/>
                          </a:solidFill>
                          <a:effectLst/>
                          <a:uLnTx/>
                          <a:uFillTx/>
                          <a:latin typeface="Arial" charset="0"/>
                          <a:ea typeface="+mn-ea"/>
                          <a:cs typeface="Arial" charset="0"/>
                        </a:rPr>
                        <a:t>Економічна ефективність</a:t>
                      </a:r>
                      <a:endParaRPr kumimoji="0" lang="en-GB" sz="1300" b="1" i="0" u="none" strike="noStrike" kern="1200" cap="none" spc="0" normalizeH="0" baseline="0" noProof="0" dirty="0" smtClean="0">
                        <a:ln>
                          <a:noFill/>
                        </a:ln>
                        <a:solidFill>
                          <a:srgbClr val="002060"/>
                        </a:solidFill>
                        <a:effectLst/>
                        <a:uLnTx/>
                        <a:uFillTx/>
                        <a:latin typeface="Arial" charset="0"/>
                        <a:ea typeface="+mn-ea"/>
                        <a:cs typeface="Arial" charset="0"/>
                      </a:endParaRPr>
                    </a:p>
                    <a:p>
                      <a:pPr marL="0" marR="0" lvl="0" indent="0" algn="l" defTabSz="685800" rtl="0" eaLnBrk="1" fontAlgn="base" latinLnBrk="0" hangingPunct="1">
                        <a:lnSpc>
                          <a:spcPct val="100000"/>
                        </a:lnSpc>
                        <a:spcBef>
                          <a:spcPct val="0"/>
                        </a:spcBef>
                        <a:spcAft>
                          <a:spcPct val="0"/>
                        </a:spcAft>
                        <a:buClrTx/>
                        <a:buSzTx/>
                        <a:buFontTx/>
                        <a:buNone/>
                        <a:tabLst/>
                        <a:defRPr/>
                      </a:pPr>
                      <a:r>
                        <a:rPr kumimoji="0" lang="en-GB" sz="1300" b="0" i="0" u="none" strike="noStrike" kern="1200" cap="none" spc="0" normalizeH="0" baseline="0" noProof="0" dirty="0" smtClean="0">
                          <a:ln>
                            <a:noFill/>
                          </a:ln>
                          <a:solidFill>
                            <a:srgbClr val="0000FF"/>
                          </a:solidFill>
                          <a:effectLst/>
                          <a:uLnTx/>
                          <a:uFillTx/>
                          <a:latin typeface="Arial" charset="0"/>
                          <a:ea typeface="+mn-ea"/>
                          <a:cs typeface="Arial" charset="0"/>
                        </a:rPr>
                        <a:t>- </a:t>
                      </a:r>
                      <a:r>
                        <a:rPr kumimoji="0" lang="uk-UA" sz="1300" b="0" i="0" u="none" strike="noStrike" kern="1200" cap="none" spc="0" normalizeH="0" baseline="0" noProof="0" dirty="0" smtClean="0">
                          <a:ln>
                            <a:noFill/>
                          </a:ln>
                          <a:solidFill>
                            <a:srgbClr val="0000FF"/>
                          </a:solidFill>
                          <a:effectLst/>
                          <a:uLnTx/>
                          <a:uFillTx/>
                          <a:latin typeface="Arial" charset="0"/>
                          <a:ea typeface="+mn-ea"/>
                          <a:cs typeface="Arial" charset="0"/>
                        </a:rPr>
                        <a:t>Виробнича ефективність</a:t>
                      </a:r>
                      <a:endParaRPr kumimoji="0" lang="en-GB" sz="1300" b="0" i="0" u="none" strike="noStrike" kern="1200" cap="none" spc="0" normalizeH="0" baseline="0" noProof="0" dirty="0" smtClean="0">
                        <a:ln>
                          <a:noFill/>
                        </a:ln>
                        <a:solidFill>
                          <a:srgbClr val="0000FF"/>
                        </a:solidFill>
                        <a:effectLst/>
                        <a:uLnTx/>
                        <a:uFillTx/>
                        <a:latin typeface="Arial" charset="0"/>
                        <a:ea typeface="+mn-ea"/>
                        <a:cs typeface="Arial" charset="0"/>
                      </a:endParaRPr>
                    </a:p>
                    <a:p>
                      <a:pPr marL="0" marR="0" lvl="0" indent="0" algn="l" defTabSz="685800" rtl="0" eaLnBrk="1" fontAlgn="base" latinLnBrk="0" hangingPunct="1">
                        <a:lnSpc>
                          <a:spcPct val="100000"/>
                        </a:lnSpc>
                        <a:spcBef>
                          <a:spcPct val="0"/>
                        </a:spcBef>
                        <a:spcAft>
                          <a:spcPct val="0"/>
                        </a:spcAft>
                        <a:buClrTx/>
                        <a:buSzTx/>
                        <a:buFontTx/>
                        <a:buNone/>
                        <a:tabLst/>
                        <a:defRPr/>
                      </a:pPr>
                      <a:r>
                        <a:rPr kumimoji="0" lang="en-GB" sz="1300" b="0" i="0" u="none" strike="noStrike" kern="1200" cap="none" spc="0" normalizeH="0" baseline="0" noProof="0" dirty="0" smtClean="0">
                          <a:ln>
                            <a:noFill/>
                          </a:ln>
                          <a:solidFill>
                            <a:srgbClr val="0000FF"/>
                          </a:solidFill>
                          <a:effectLst/>
                          <a:uLnTx/>
                          <a:uFillTx/>
                          <a:latin typeface="Arial" charset="0"/>
                          <a:ea typeface="+mn-ea"/>
                          <a:cs typeface="Arial" charset="0"/>
                        </a:rPr>
                        <a:t>- </a:t>
                      </a:r>
                      <a:r>
                        <a:rPr kumimoji="0" lang="uk-UA" sz="1300" b="0" i="0" u="none" strike="noStrike" kern="1200" cap="none" spc="0" normalizeH="0" baseline="0" noProof="0" dirty="0" smtClean="0">
                          <a:ln>
                            <a:noFill/>
                          </a:ln>
                          <a:solidFill>
                            <a:srgbClr val="0000FF"/>
                          </a:solidFill>
                          <a:effectLst/>
                          <a:uLnTx/>
                          <a:uFillTx/>
                          <a:latin typeface="Arial" charset="0"/>
                          <a:ea typeface="+mn-ea"/>
                          <a:cs typeface="Arial" charset="0"/>
                        </a:rPr>
                        <a:t>Заохочення інновацій</a:t>
                      </a:r>
                      <a:endParaRPr lang="ru-RU" sz="1300" dirty="0">
                        <a:solidFill>
                          <a:srgbClr val="0000FF"/>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7FC7">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2800" dirty="0" smtClean="0">
                          <a:solidFill>
                            <a:srgbClr val="C00000"/>
                          </a:solidFill>
                          <a:latin typeface="Verdana" pitchFamily="34" charset="0"/>
                          <a:sym typeface="Wingdings" pitchFamily="2" charset="2"/>
                        </a:rPr>
                        <a:t></a:t>
                      </a:r>
                      <a:endParaRPr lang="ru-RU" sz="2800" dirty="0">
                        <a:solidFill>
                          <a:srgbClr val="C00000"/>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7FC7">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3000" dirty="0" smtClean="0">
                          <a:solidFill>
                            <a:srgbClr val="002060"/>
                          </a:solidFill>
                          <a:latin typeface="Verdana" pitchFamily="34" charset="0"/>
                          <a:sym typeface="Wingdings" pitchFamily="2" charset="2"/>
                        </a:rPr>
                        <a:t></a:t>
                      </a:r>
                      <a:endParaRPr lang="en-GB" sz="3000" dirty="0" smtClean="0">
                        <a:solidFill>
                          <a:srgbClr val="002060"/>
                        </a:solidFill>
                        <a:latin typeface="Verdana"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7FC7">
                        <a:tint val="20000"/>
                      </a:srgbClr>
                    </a:solidFill>
                  </a:tcPr>
                </a:tc>
              </a:tr>
            </a:tbl>
          </a:graphicData>
        </a:graphic>
      </p:graphicFrame>
    </p:spTree>
    <p:extLst>
      <p:ext uri="{BB962C8B-B14F-4D97-AF65-F5344CB8AC3E}">
        <p14:creationId xmlns:p14="http://schemas.microsoft.com/office/powerpoint/2010/main" val="42189877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5900" y="990600"/>
            <a:ext cx="3810000" cy="2978944"/>
          </a:xfrm>
          <a:prstGeom prst="rect">
            <a:avLst/>
          </a:prstGeom>
        </p:spPr>
      </p:pic>
      <p:sp>
        <p:nvSpPr>
          <p:cNvPr id="2" name="Заголовок 1"/>
          <p:cNvSpPr>
            <a:spLocks noGrp="1"/>
          </p:cNvSpPr>
          <p:nvPr>
            <p:ph type="title"/>
          </p:nvPr>
        </p:nvSpPr>
        <p:spPr/>
        <p:txBody>
          <a:bodyPr/>
          <a:lstStyle/>
          <a:p>
            <a:pPr algn="ctr"/>
            <a:r>
              <a:rPr lang="uk-UA" dirty="0" smtClean="0"/>
              <a:t>Міфи газорозподільної галузі</a:t>
            </a:r>
            <a:endParaRPr lang="ru-RU" dirty="0"/>
          </a:p>
        </p:txBody>
      </p:sp>
      <p:sp>
        <p:nvSpPr>
          <p:cNvPr id="4" name="Номер слайда 3"/>
          <p:cNvSpPr>
            <a:spLocks noGrp="1"/>
          </p:cNvSpPr>
          <p:nvPr>
            <p:ph type="sldNum" sz="quarter" idx="10"/>
          </p:nvPr>
        </p:nvSpPr>
        <p:spPr>
          <a:xfrm>
            <a:off x="0" y="6629400"/>
            <a:ext cx="7315200" cy="228600"/>
          </a:xfrm>
        </p:spPr>
        <p:txBody>
          <a:bodyPr/>
          <a:lstStyle/>
          <a:p>
            <a:pPr>
              <a:defRPr/>
            </a:pPr>
            <a:r>
              <a:rPr lang="en-US" sz="900" dirty="0" smtClean="0"/>
              <a:t>(</a:t>
            </a:r>
            <a:r>
              <a:rPr lang="en-US" sz="900" dirty="0"/>
              <a:t>C) “Agency Investments Management”   </a:t>
            </a:r>
            <a:r>
              <a:rPr lang="uk-UA" sz="900" dirty="0" smtClean="0"/>
              <a:t>19</a:t>
            </a:r>
            <a:r>
              <a:rPr lang="en-US" sz="900" dirty="0" smtClean="0"/>
              <a:t>.</a:t>
            </a:r>
            <a:r>
              <a:rPr lang="uk-UA" sz="900" dirty="0" smtClean="0"/>
              <a:t>06.</a:t>
            </a:r>
            <a:r>
              <a:rPr lang="en-US" sz="900" dirty="0" smtClean="0"/>
              <a:t>201</a:t>
            </a:r>
            <a:r>
              <a:rPr lang="uk-UA" sz="900" dirty="0"/>
              <a:t>7</a:t>
            </a:r>
            <a:r>
              <a:rPr lang="en-US" sz="900" dirty="0" smtClean="0"/>
              <a:t>                                        </a:t>
            </a:r>
            <a:r>
              <a:rPr lang="en-US" sz="900" dirty="0"/>
              <a:t>www.104.ua</a:t>
            </a:r>
          </a:p>
        </p:txBody>
      </p:sp>
      <p:sp>
        <p:nvSpPr>
          <p:cNvPr id="9" name="Объект 8"/>
          <p:cNvSpPr>
            <a:spLocks noGrp="1"/>
          </p:cNvSpPr>
          <p:nvPr>
            <p:ph idx="1"/>
          </p:nvPr>
        </p:nvSpPr>
        <p:spPr/>
        <p:txBody>
          <a:bodyPr/>
          <a:lstStyle/>
          <a:p>
            <a:pPr marL="0" lvl="4" indent="0">
              <a:spcBef>
                <a:spcPct val="50000"/>
              </a:spcBef>
              <a:buClr>
                <a:schemeClr val="bg1"/>
              </a:buClr>
              <a:buSzPct val="25000"/>
              <a:buNone/>
            </a:pPr>
            <a:endParaRPr lang="ru-RU" sz="1800" b="1" dirty="0" smtClean="0">
              <a:ln w="12700">
                <a:solidFill>
                  <a:schemeClr val="accent6">
                    <a:lumMod val="60000"/>
                    <a:lumOff val="40000"/>
                  </a:schemeClr>
                </a:solidFill>
                <a:prstDash val="solid"/>
              </a:ln>
              <a:solidFill>
                <a:schemeClr val="accent2">
                  <a:lumMod val="60000"/>
                  <a:lumOff val="40000"/>
                </a:schemeClr>
              </a:solidFill>
              <a:effectLst>
                <a:outerShdw blurRad="41275" dist="20320" dir="1800000" algn="tl" rotWithShape="0">
                  <a:srgbClr val="000000">
                    <a:alpha val="40000"/>
                  </a:srgbClr>
                </a:outerShdw>
              </a:effectLst>
            </a:endParaRPr>
          </a:p>
          <a:p>
            <a:pPr marL="0" indent="0">
              <a:buNone/>
            </a:pPr>
            <a:endParaRPr lang="ru-RU" sz="2800" dirty="0"/>
          </a:p>
        </p:txBody>
      </p:sp>
      <p:sp>
        <p:nvSpPr>
          <p:cNvPr id="3" name="TextBox 2"/>
          <p:cNvSpPr txBox="1"/>
          <p:nvPr/>
        </p:nvSpPr>
        <p:spPr>
          <a:xfrm>
            <a:off x="228600" y="1066800"/>
            <a:ext cx="8677275" cy="5509200"/>
          </a:xfrm>
          <a:prstGeom prst="rect">
            <a:avLst/>
          </a:prstGeom>
          <a:noFill/>
        </p:spPr>
        <p:txBody>
          <a:bodyPr wrap="square" rtlCol="0">
            <a:spAutoFit/>
          </a:bodyPr>
          <a:lstStyle/>
          <a:p>
            <a:r>
              <a:rPr lang="uk-UA" u="sng" dirty="0" smtClean="0">
                <a:ln>
                  <a:solidFill>
                    <a:srgbClr val="C00000"/>
                  </a:solidFill>
                </a:ln>
                <a:solidFill>
                  <a:schemeClr val="accent2">
                    <a:lumMod val="50000"/>
                  </a:schemeClr>
                </a:solidFill>
                <a:latin typeface="Calibri" panose="020F0502020204030204" pitchFamily="34" charset="0"/>
              </a:rPr>
              <a:t>Міф 1:</a:t>
            </a:r>
            <a:r>
              <a:rPr lang="uk-UA" dirty="0" smtClean="0">
                <a:ln>
                  <a:solidFill>
                    <a:srgbClr val="C00000"/>
                  </a:solidFill>
                </a:ln>
                <a:solidFill>
                  <a:schemeClr val="accent2">
                    <a:lumMod val="50000"/>
                  </a:schemeClr>
                </a:solidFill>
                <a:latin typeface="Calibri" panose="020F0502020204030204" pitchFamily="34" charset="0"/>
              </a:rPr>
              <a:t> Оператори ГРМ користуються ГРМ безоплатно </a:t>
            </a:r>
          </a:p>
          <a:p>
            <a:endParaRPr lang="uk-UA" dirty="0">
              <a:ln>
                <a:solidFill>
                  <a:srgbClr val="C00000"/>
                </a:solidFill>
              </a:ln>
              <a:solidFill>
                <a:srgbClr val="FF0000"/>
              </a:solidFill>
              <a:latin typeface="Calibri" panose="020F0502020204030204" pitchFamily="34" charset="0"/>
            </a:endParaRPr>
          </a:p>
          <a:p>
            <a:r>
              <a:rPr lang="uk-UA" dirty="0" smtClean="0">
                <a:ln>
                  <a:solidFill>
                    <a:srgbClr val="C00000"/>
                  </a:solidFill>
                </a:ln>
                <a:solidFill>
                  <a:srgbClr val="FF0000"/>
                </a:solidFill>
                <a:latin typeface="Calibri" panose="020F0502020204030204" pitchFamily="34" charset="0"/>
              </a:rPr>
              <a:t>Неправда. </a:t>
            </a:r>
            <a:r>
              <a:rPr lang="uk-UA" dirty="0" smtClean="0">
                <a:ln>
                  <a:solidFill>
                    <a:srgbClr val="002060"/>
                  </a:solidFill>
                </a:ln>
                <a:solidFill>
                  <a:srgbClr val="002060"/>
                </a:solidFill>
                <a:latin typeface="Calibri" panose="020F0502020204030204" pitchFamily="34" charset="0"/>
              </a:rPr>
              <a:t> Оператори ГРМ зобов’язані проводити </a:t>
            </a:r>
          </a:p>
          <a:p>
            <a:r>
              <a:rPr lang="uk-UA" dirty="0" smtClean="0">
                <a:ln>
                  <a:solidFill>
                    <a:srgbClr val="002060"/>
                  </a:solidFill>
                </a:ln>
                <a:solidFill>
                  <a:srgbClr val="002060"/>
                </a:solidFill>
                <a:latin typeface="Calibri" panose="020F0502020204030204" pitchFamily="34" charset="0"/>
              </a:rPr>
              <a:t>поточні і капітальні ремонти, модернізацію і </a:t>
            </a:r>
          </a:p>
          <a:p>
            <a:r>
              <a:rPr lang="uk-UA" dirty="0" smtClean="0">
                <a:ln>
                  <a:solidFill>
                    <a:srgbClr val="002060"/>
                  </a:solidFill>
                </a:ln>
                <a:solidFill>
                  <a:srgbClr val="002060"/>
                </a:solidFill>
                <a:latin typeface="Calibri" panose="020F0502020204030204" pitchFamily="34" charset="0"/>
              </a:rPr>
              <a:t>переоснащення ГРМ за власний кошт відповідно </a:t>
            </a:r>
          </a:p>
          <a:p>
            <a:r>
              <a:rPr lang="uk-UA" dirty="0" smtClean="0">
                <a:ln>
                  <a:solidFill>
                    <a:srgbClr val="002060"/>
                  </a:solidFill>
                </a:ln>
                <a:solidFill>
                  <a:srgbClr val="002060"/>
                </a:solidFill>
                <a:latin typeface="Calibri" panose="020F0502020204030204" pitchFamily="34" charset="0"/>
              </a:rPr>
              <a:t>до інвестиційних програм, затверджених для них </a:t>
            </a:r>
          </a:p>
          <a:p>
            <a:r>
              <a:rPr lang="uk-UA" dirty="0" smtClean="0">
                <a:ln>
                  <a:solidFill>
                    <a:srgbClr val="002060"/>
                  </a:solidFill>
                </a:ln>
                <a:solidFill>
                  <a:srgbClr val="002060"/>
                </a:solidFill>
                <a:latin typeface="Calibri" panose="020F0502020204030204" pitchFamily="34" charset="0"/>
              </a:rPr>
              <a:t>державою в особі НКРЕКП.</a:t>
            </a:r>
          </a:p>
          <a:p>
            <a:endParaRPr lang="uk-UA" dirty="0" smtClean="0">
              <a:ln>
                <a:solidFill>
                  <a:srgbClr val="002060"/>
                </a:solidFill>
              </a:ln>
              <a:solidFill>
                <a:srgbClr val="002060"/>
              </a:solidFill>
              <a:latin typeface="Calibri" panose="020F0502020204030204" pitchFamily="34" charset="0"/>
            </a:endParaRPr>
          </a:p>
          <a:p>
            <a:endParaRPr lang="uk-UA" dirty="0" smtClean="0">
              <a:ln>
                <a:solidFill>
                  <a:srgbClr val="002060"/>
                </a:solidFill>
              </a:ln>
              <a:solidFill>
                <a:srgbClr val="002060"/>
              </a:solidFill>
              <a:latin typeface="Calibri" panose="020F0502020204030204" pitchFamily="34" charset="0"/>
            </a:endParaRPr>
          </a:p>
          <a:p>
            <a:endParaRPr lang="uk-UA" dirty="0" smtClean="0">
              <a:ln>
                <a:solidFill>
                  <a:srgbClr val="002060"/>
                </a:solidFill>
              </a:ln>
              <a:solidFill>
                <a:srgbClr val="002060"/>
              </a:solidFill>
              <a:latin typeface="Calibri" panose="020F0502020204030204" pitchFamily="34" charset="0"/>
            </a:endParaRPr>
          </a:p>
          <a:p>
            <a:r>
              <a:rPr lang="uk-UA" u="sng" dirty="0" smtClean="0">
                <a:ln>
                  <a:solidFill>
                    <a:srgbClr val="C00000"/>
                  </a:solidFill>
                </a:ln>
                <a:solidFill>
                  <a:schemeClr val="accent2">
                    <a:lumMod val="50000"/>
                  </a:schemeClr>
                </a:solidFill>
                <a:latin typeface="Calibri" panose="020F0502020204030204" pitchFamily="34" charset="0"/>
              </a:rPr>
              <a:t>Міф 2:</a:t>
            </a:r>
            <a:r>
              <a:rPr lang="uk-UA" dirty="0" smtClean="0">
                <a:ln>
                  <a:solidFill>
                    <a:srgbClr val="C00000"/>
                  </a:solidFill>
                </a:ln>
                <a:solidFill>
                  <a:schemeClr val="accent2">
                    <a:lumMod val="50000"/>
                  </a:schemeClr>
                </a:solidFill>
                <a:latin typeface="Calibri" panose="020F0502020204030204" pitchFamily="34" charset="0"/>
              </a:rPr>
              <a:t> Оператори ГРМ порушують вимоги третього </a:t>
            </a:r>
            <a:r>
              <a:rPr lang="uk-UA" dirty="0" err="1" smtClean="0">
                <a:ln>
                  <a:solidFill>
                    <a:srgbClr val="C00000"/>
                  </a:solidFill>
                </a:ln>
                <a:solidFill>
                  <a:schemeClr val="accent2">
                    <a:lumMod val="50000"/>
                  </a:schemeClr>
                </a:solidFill>
                <a:latin typeface="Calibri" panose="020F0502020204030204" pitchFamily="34" charset="0"/>
              </a:rPr>
              <a:t>енергопакету</a:t>
            </a:r>
            <a:r>
              <a:rPr lang="uk-UA" dirty="0" smtClean="0">
                <a:ln>
                  <a:solidFill>
                    <a:srgbClr val="C00000"/>
                  </a:solidFill>
                </a:ln>
                <a:solidFill>
                  <a:schemeClr val="accent2">
                    <a:lumMod val="50000"/>
                  </a:schemeClr>
                </a:solidFill>
                <a:latin typeface="Calibri" panose="020F0502020204030204" pitchFamily="34" charset="0"/>
              </a:rPr>
              <a:t>, контролюючи постачальників </a:t>
            </a:r>
          </a:p>
          <a:p>
            <a:endParaRPr lang="uk-UA" sz="1000" dirty="0">
              <a:ln>
                <a:solidFill>
                  <a:srgbClr val="002060"/>
                </a:solidFill>
              </a:ln>
              <a:solidFill>
                <a:srgbClr val="002060"/>
              </a:solidFill>
              <a:latin typeface="Calibri" panose="020F0502020204030204" pitchFamily="34" charset="0"/>
            </a:endParaRPr>
          </a:p>
          <a:p>
            <a:r>
              <a:rPr lang="uk-UA" dirty="0">
                <a:ln>
                  <a:solidFill>
                    <a:srgbClr val="C00000"/>
                  </a:solidFill>
                </a:ln>
                <a:solidFill>
                  <a:srgbClr val="FF0000"/>
                </a:solidFill>
                <a:latin typeface="Calibri" panose="020F0502020204030204" pitchFamily="34" charset="0"/>
              </a:rPr>
              <a:t>Неправда.  </a:t>
            </a:r>
            <a:r>
              <a:rPr lang="uk-UA" dirty="0">
                <a:ln>
                  <a:solidFill>
                    <a:srgbClr val="002060"/>
                  </a:solidFill>
                </a:ln>
                <a:solidFill>
                  <a:srgbClr val="002060"/>
                </a:solidFill>
                <a:latin typeface="Calibri" panose="020F0502020204030204" pitchFamily="34" charset="0"/>
              </a:rPr>
              <a:t>У </a:t>
            </a:r>
            <a:r>
              <a:rPr lang="uk-UA" dirty="0" smtClean="0">
                <a:ln>
                  <a:solidFill>
                    <a:srgbClr val="002060"/>
                  </a:solidFill>
                </a:ln>
                <a:solidFill>
                  <a:srgbClr val="002060"/>
                </a:solidFill>
                <a:latin typeface="Calibri" panose="020F0502020204030204" pitchFamily="34" charset="0"/>
              </a:rPr>
              <a:t>Операторів </a:t>
            </a:r>
            <a:r>
              <a:rPr lang="uk-UA" dirty="0">
                <a:ln>
                  <a:solidFill>
                    <a:srgbClr val="002060"/>
                  </a:solidFill>
                </a:ln>
                <a:solidFill>
                  <a:srgbClr val="002060"/>
                </a:solidFill>
                <a:latin typeface="Calibri" panose="020F0502020204030204" pitchFamily="34" charset="0"/>
              </a:rPr>
              <a:t>ГРМ </a:t>
            </a:r>
            <a:r>
              <a:rPr lang="uk-UA" dirty="0" smtClean="0">
                <a:ln>
                  <a:solidFill>
                    <a:srgbClr val="002060"/>
                  </a:solidFill>
                </a:ln>
                <a:solidFill>
                  <a:srgbClr val="002060"/>
                </a:solidFill>
                <a:latin typeface="Calibri" panose="020F0502020204030204" pitchFamily="34" charset="0"/>
              </a:rPr>
              <a:t>відсутній безпосередній вплив на постачальника в процесі операційної діяльності. Оператор ГРМ працює в рамках «Програми відповідності»,  виконання якою контролюється НКРЕКП. Єдине, що дозволено Оператору ГРМ -  припинення/обмеження газопостачання споживачам за наявності чітко визначених Кодексом ГРМ критеріїв до цього.</a:t>
            </a:r>
            <a:endParaRPr lang="uk-UA" dirty="0">
              <a:ln>
                <a:solidFill>
                  <a:srgbClr val="002060"/>
                </a:solidFill>
              </a:ln>
              <a:solidFill>
                <a:srgbClr val="002060"/>
              </a:solidFill>
              <a:latin typeface="Calibri" panose="020F0502020204030204" pitchFamily="34" charset="0"/>
            </a:endParaRPr>
          </a:p>
          <a:p>
            <a:pPr lvl="0" algn="ctr"/>
            <a:endParaRPr lang="uk-UA" u="sng" dirty="0" smtClean="0">
              <a:ln>
                <a:solidFill>
                  <a:srgbClr val="C00000"/>
                </a:solidFill>
              </a:ln>
              <a:solidFill>
                <a:srgbClr val="B80012">
                  <a:lumMod val="50000"/>
                </a:srgbClr>
              </a:solidFill>
              <a:latin typeface="Calibri" panose="020F0502020204030204" pitchFamily="34" charset="0"/>
            </a:endParaRPr>
          </a:p>
          <a:p>
            <a:pPr lvl="0" algn="ctr"/>
            <a:endParaRPr lang="uk-UA" dirty="0">
              <a:ln>
                <a:solidFill>
                  <a:srgbClr val="002060"/>
                </a:solidFill>
              </a:ln>
              <a:solidFill>
                <a:srgbClr val="002060"/>
              </a:solidFill>
              <a:latin typeface="Calibri" panose="020F0502020204030204" pitchFamily="34" charset="0"/>
            </a:endParaRPr>
          </a:p>
        </p:txBody>
      </p:sp>
    </p:spTree>
    <p:extLst>
      <p:ext uri="{BB962C8B-B14F-4D97-AF65-F5344CB8AC3E}">
        <p14:creationId xmlns:p14="http://schemas.microsoft.com/office/powerpoint/2010/main" val="32867651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6201"/>
            <a:ext cx="8229600" cy="457200"/>
          </a:xfrm>
        </p:spPr>
        <p:txBody>
          <a:bodyPr/>
          <a:lstStyle/>
          <a:p>
            <a:pPr algn="ctr"/>
            <a:r>
              <a:rPr lang="uk-UA" dirty="0" smtClean="0"/>
              <a:t>Міфи газорозподільної галузі</a:t>
            </a:r>
            <a:endParaRPr lang="ru-RU" dirty="0"/>
          </a:p>
        </p:txBody>
      </p:sp>
      <p:sp>
        <p:nvSpPr>
          <p:cNvPr id="4" name="Номер слайда 3"/>
          <p:cNvSpPr>
            <a:spLocks noGrp="1"/>
          </p:cNvSpPr>
          <p:nvPr>
            <p:ph type="sldNum" sz="quarter" idx="10"/>
          </p:nvPr>
        </p:nvSpPr>
        <p:spPr>
          <a:xfrm>
            <a:off x="0" y="6629400"/>
            <a:ext cx="7315200" cy="228600"/>
          </a:xfrm>
        </p:spPr>
        <p:txBody>
          <a:bodyPr/>
          <a:lstStyle/>
          <a:p>
            <a:pPr>
              <a:defRPr/>
            </a:pPr>
            <a:r>
              <a:rPr lang="uk-UA" sz="900" dirty="0"/>
              <a:t> </a:t>
            </a:r>
            <a:r>
              <a:rPr lang="uk-UA" sz="900" dirty="0" smtClean="0"/>
              <a:t> </a:t>
            </a:r>
            <a:r>
              <a:rPr lang="en-US" sz="900" dirty="0" smtClean="0"/>
              <a:t>(</a:t>
            </a:r>
            <a:r>
              <a:rPr lang="en-US" sz="900" dirty="0"/>
              <a:t>C) “Agency Investments Management”   </a:t>
            </a:r>
            <a:r>
              <a:rPr lang="uk-UA" sz="900" dirty="0" smtClean="0"/>
              <a:t>19</a:t>
            </a:r>
            <a:r>
              <a:rPr lang="en-US" sz="900" dirty="0" smtClean="0"/>
              <a:t>.</a:t>
            </a:r>
            <a:r>
              <a:rPr lang="uk-UA" sz="900" dirty="0" smtClean="0"/>
              <a:t>06.</a:t>
            </a:r>
            <a:r>
              <a:rPr lang="en-US" sz="900" dirty="0" smtClean="0"/>
              <a:t>201</a:t>
            </a:r>
            <a:r>
              <a:rPr lang="uk-UA" sz="900" dirty="0"/>
              <a:t>7</a:t>
            </a:r>
            <a:r>
              <a:rPr lang="en-US" sz="900" dirty="0" smtClean="0"/>
              <a:t>                                        </a:t>
            </a:r>
            <a:r>
              <a:rPr lang="en-US" sz="900" dirty="0"/>
              <a:t>www.104.ua</a:t>
            </a:r>
          </a:p>
        </p:txBody>
      </p:sp>
      <p:sp>
        <p:nvSpPr>
          <p:cNvPr id="9" name="Объект 8"/>
          <p:cNvSpPr>
            <a:spLocks noGrp="1"/>
          </p:cNvSpPr>
          <p:nvPr>
            <p:ph idx="1"/>
          </p:nvPr>
        </p:nvSpPr>
        <p:spPr/>
        <p:txBody>
          <a:bodyPr/>
          <a:lstStyle/>
          <a:p>
            <a:pPr marL="0" lvl="4" indent="0">
              <a:spcBef>
                <a:spcPct val="50000"/>
              </a:spcBef>
              <a:buClr>
                <a:schemeClr val="bg1"/>
              </a:buClr>
              <a:buSzPct val="25000"/>
              <a:buNone/>
            </a:pPr>
            <a:endParaRPr lang="ru-RU" sz="1800" b="1" dirty="0" smtClean="0">
              <a:ln w="12700">
                <a:solidFill>
                  <a:schemeClr val="accent6">
                    <a:lumMod val="60000"/>
                    <a:lumOff val="40000"/>
                  </a:schemeClr>
                </a:solidFill>
                <a:prstDash val="solid"/>
              </a:ln>
              <a:solidFill>
                <a:schemeClr val="accent2">
                  <a:lumMod val="60000"/>
                  <a:lumOff val="40000"/>
                </a:schemeClr>
              </a:solidFill>
              <a:effectLst>
                <a:outerShdw blurRad="41275" dist="20320" dir="1800000" algn="tl" rotWithShape="0">
                  <a:srgbClr val="000000">
                    <a:alpha val="40000"/>
                  </a:srgbClr>
                </a:outerShdw>
              </a:effectLst>
            </a:endParaRPr>
          </a:p>
          <a:p>
            <a:pPr marL="0" indent="0">
              <a:buNone/>
            </a:pPr>
            <a:endParaRPr lang="ru-RU" sz="2800" dirty="0"/>
          </a:p>
        </p:txBody>
      </p:sp>
      <p:sp>
        <p:nvSpPr>
          <p:cNvPr id="3" name="TextBox 2"/>
          <p:cNvSpPr txBox="1"/>
          <p:nvPr/>
        </p:nvSpPr>
        <p:spPr>
          <a:xfrm>
            <a:off x="76200" y="517802"/>
            <a:ext cx="8915400" cy="6340197"/>
          </a:xfrm>
          <a:prstGeom prst="rect">
            <a:avLst/>
          </a:prstGeom>
          <a:noFill/>
        </p:spPr>
        <p:txBody>
          <a:bodyPr wrap="square" rtlCol="0">
            <a:spAutoFit/>
          </a:bodyPr>
          <a:lstStyle/>
          <a:p>
            <a:pPr lvl="0"/>
            <a:r>
              <a:rPr lang="uk-UA" u="sng" dirty="0" smtClean="0">
                <a:ln>
                  <a:solidFill>
                    <a:srgbClr val="C00000"/>
                  </a:solidFill>
                </a:ln>
                <a:solidFill>
                  <a:srgbClr val="B80012">
                    <a:lumMod val="50000"/>
                  </a:srgbClr>
                </a:solidFill>
                <a:latin typeface="Calibri" panose="020F0502020204030204" pitchFamily="34" charset="0"/>
              </a:rPr>
              <a:t>Міф </a:t>
            </a:r>
            <a:r>
              <a:rPr lang="uk-UA" u="sng" dirty="0">
                <a:ln>
                  <a:solidFill>
                    <a:srgbClr val="C00000"/>
                  </a:solidFill>
                </a:ln>
                <a:solidFill>
                  <a:srgbClr val="B80012">
                    <a:lumMod val="50000"/>
                  </a:srgbClr>
                </a:solidFill>
                <a:latin typeface="Calibri" panose="020F0502020204030204" pitchFamily="34" charset="0"/>
              </a:rPr>
              <a:t>3:</a:t>
            </a:r>
            <a:r>
              <a:rPr lang="uk-UA" dirty="0">
                <a:ln>
                  <a:solidFill>
                    <a:srgbClr val="C00000"/>
                  </a:solidFill>
                </a:ln>
                <a:solidFill>
                  <a:srgbClr val="B80012">
                    <a:lumMod val="50000"/>
                  </a:srgbClr>
                </a:solidFill>
                <a:latin typeface="Calibri" panose="020F0502020204030204" pitchFamily="34" charset="0"/>
              </a:rPr>
              <a:t> Оператори ГРМ не встановлюють лічильники </a:t>
            </a:r>
            <a:r>
              <a:rPr lang="uk-UA" dirty="0" smtClean="0">
                <a:ln>
                  <a:solidFill>
                    <a:srgbClr val="C00000"/>
                  </a:solidFill>
                </a:ln>
                <a:solidFill>
                  <a:srgbClr val="B80012">
                    <a:lumMod val="50000"/>
                  </a:srgbClr>
                </a:solidFill>
                <a:latin typeface="Calibri" panose="020F0502020204030204" pitchFamily="34" charset="0"/>
              </a:rPr>
              <a:t>газу, бо їм це не </a:t>
            </a:r>
            <a:r>
              <a:rPr lang="uk-UA" dirty="0" err="1" smtClean="0">
                <a:ln>
                  <a:solidFill>
                    <a:srgbClr val="C00000"/>
                  </a:solidFill>
                </a:ln>
                <a:solidFill>
                  <a:srgbClr val="B80012">
                    <a:lumMod val="50000"/>
                  </a:srgbClr>
                </a:solidFill>
                <a:latin typeface="Calibri" panose="020F0502020204030204" pitchFamily="34" charset="0"/>
              </a:rPr>
              <a:t>вігідно</a:t>
            </a:r>
            <a:endParaRPr lang="uk-UA" dirty="0">
              <a:ln>
                <a:solidFill>
                  <a:srgbClr val="C00000"/>
                </a:solidFill>
              </a:ln>
              <a:solidFill>
                <a:srgbClr val="B80012">
                  <a:lumMod val="50000"/>
                </a:srgbClr>
              </a:solidFill>
              <a:latin typeface="Calibri" panose="020F0502020204030204" pitchFamily="34" charset="0"/>
            </a:endParaRPr>
          </a:p>
          <a:p>
            <a:pPr lvl="0"/>
            <a:endParaRPr lang="uk-UA" dirty="0">
              <a:ln>
                <a:solidFill>
                  <a:srgbClr val="C00000"/>
                </a:solidFill>
              </a:ln>
              <a:solidFill>
                <a:srgbClr val="FF0000"/>
              </a:solidFill>
              <a:latin typeface="Calibri" panose="020F0502020204030204" pitchFamily="34" charset="0"/>
            </a:endParaRPr>
          </a:p>
          <a:p>
            <a:pPr lvl="0"/>
            <a:r>
              <a:rPr lang="uk-UA" dirty="0">
                <a:ln>
                  <a:solidFill>
                    <a:srgbClr val="C00000"/>
                  </a:solidFill>
                </a:ln>
                <a:solidFill>
                  <a:srgbClr val="FF0000"/>
                </a:solidFill>
                <a:latin typeface="Calibri" panose="020F0502020204030204" pitchFamily="34" charset="0"/>
              </a:rPr>
              <a:t>Неправда. </a:t>
            </a:r>
            <a:r>
              <a:rPr lang="uk-UA" dirty="0">
                <a:ln>
                  <a:solidFill>
                    <a:srgbClr val="002060"/>
                  </a:solidFill>
                </a:ln>
                <a:solidFill>
                  <a:srgbClr val="002060"/>
                </a:solidFill>
                <a:latin typeface="Calibri" panose="020F0502020204030204" pitchFamily="34" charset="0"/>
              </a:rPr>
              <a:t>Оператор ГРМ встановлює  лічильники в межах обсягів і коштів, затверджених </a:t>
            </a:r>
            <a:r>
              <a:rPr lang="ru-RU" dirty="0">
                <a:ln>
                  <a:solidFill>
                    <a:srgbClr val="002060"/>
                  </a:solidFill>
                </a:ln>
                <a:solidFill>
                  <a:srgbClr val="002060"/>
                </a:solidFill>
                <a:latin typeface="Calibri" panose="020F0502020204030204" pitchFamily="34" charset="0"/>
              </a:rPr>
              <a:t>для </a:t>
            </a:r>
            <a:r>
              <a:rPr lang="uk-UA" dirty="0">
                <a:ln>
                  <a:solidFill>
                    <a:srgbClr val="002060"/>
                  </a:solidFill>
                </a:ln>
                <a:solidFill>
                  <a:srgbClr val="002060"/>
                </a:solidFill>
                <a:latin typeface="Calibri" panose="020F0502020204030204" pitchFamily="34" charset="0"/>
              </a:rPr>
              <a:t>них державою в особі НКРЕКП на відповідну ціль у  інвестиційній програмі  та структурі тарифу на розподіл</a:t>
            </a:r>
            <a:r>
              <a:rPr lang="uk-UA" dirty="0" smtClean="0">
                <a:ln>
                  <a:solidFill>
                    <a:srgbClr val="002060"/>
                  </a:solidFill>
                </a:ln>
                <a:solidFill>
                  <a:srgbClr val="002060"/>
                </a:solidFill>
                <a:latin typeface="Calibri" panose="020F0502020204030204" pitchFamily="34" charset="0"/>
              </a:rPr>
              <a:t>. Споживачі без лічильників – це прямі втрати газу Оператора ГРМ</a:t>
            </a:r>
            <a:endParaRPr lang="uk-UA" dirty="0">
              <a:ln>
                <a:solidFill>
                  <a:srgbClr val="002060"/>
                </a:solidFill>
              </a:ln>
              <a:solidFill>
                <a:srgbClr val="002060"/>
              </a:solidFill>
              <a:latin typeface="Calibri" panose="020F0502020204030204" pitchFamily="34" charset="0"/>
            </a:endParaRPr>
          </a:p>
          <a:p>
            <a:pPr algn="ctr"/>
            <a:endParaRPr lang="uk-UA" u="sng" dirty="0" smtClean="0">
              <a:ln>
                <a:solidFill>
                  <a:srgbClr val="C00000"/>
                </a:solidFill>
              </a:ln>
              <a:solidFill>
                <a:schemeClr val="accent2">
                  <a:lumMod val="50000"/>
                </a:schemeClr>
              </a:solidFill>
              <a:latin typeface="Calibri" panose="020F0502020204030204" pitchFamily="34" charset="0"/>
            </a:endParaRPr>
          </a:p>
          <a:p>
            <a:r>
              <a:rPr lang="uk-UA" u="sng" dirty="0" smtClean="0">
                <a:ln>
                  <a:solidFill>
                    <a:srgbClr val="C00000"/>
                  </a:solidFill>
                </a:ln>
                <a:solidFill>
                  <a:schemeClr val="accent2">
                    <a:lumMod val="50000"/>
                  </a:schemeClr>
                </a:solidFill>
                <a:latin typeface="Calibri" panose="020F0502020204030204" pitchFamily="34" charset="0"/>
              </a:rPr>
              <a:t>Міф 4:</a:t>
            </a:r>
            <a:r>
              <a:rPr lang="uk-UA" dirty="0" smtClean="0">
                <a:ln>
                  <a:solidFill>
                    <a:srgbClr val="C00000"/>
                  </a:solidFill>
                </a:ln>
                <a:solidFill>
                  <a:schemeClr val="accent2">
                    <a:lumMod val="50000"/>
                  </a:schemeClr>
                </a:solidFill>
                <a:latin typeface="Calibri" panose="020F0502020204030204" pitchFamily="34" charset="0"/>
              </a:rPr>
              <a:t> Оператори ГРМ нав’язують споживачам  домові  лічильники газу</a:t>
            </a:r>
          </a:p>
          <a:p>
            <a:endParaRPr lang="uk-UA" dirty="0" smtClean="0">
              <a:ln>
                <a:solidFill>
                  <a:srgbClr val="C00000"/>
                </a:solidFill>
              </a:ln>
              <a:solidFill>
                <a:srgbClr val="FF0000"/>
              </a:solidFill>
              <a:latin typeface="Calibri" panose="020F0502020204030204" pitchFamily="34" charset="0"/>
            </a:endParaRPr>
          </a:p>
          <a:p>
            <a:r>
              <a:rPr lang="uk-UA" dirty="0" smtClean="0">
                <a:ln>
                  <a:solidFill>
                    <a:srgbClr val="C00000"/>
                  </a:solidFill>
                </a:ln>
                <a:solidFill>
                  <a:srgbClr val="FF0000"/>
                </a:solidFill>
                <a:latin typeface="Calibri" panose="020F0502020204030204" pitchFamily="34" charset="0"/>
              </a:rPr>
              <a:t>Неправда. </a:t>
            </a:r>
            <a:r>
              <a:rPr lang="uk-UA" dirty="0" smtClean="0">
                <a:ln>
                  <a:solidFill>
                    <a:srgbClr val="002060"/>
                  </a:solidFill>
                </a:ln>
                <a:solidFill>
                  <a:srgbClr val="002060"/>
                </a:solidFill>
                <a:latin typeface="Calibri" panose="020F0502020204030204" pitchFamily="34" charset="0"/>
              </a:rPr>
              <a:t>Оператор ГРМ встановлює  лічильники (домові чи індивідуальні) в межах обсягів і коштів, затверджених для них державою в особі НКРЕКП на відповідну ціль у  інвестиційній програмі  та структурі тарифу на розподіл. Іншого шляху ліквідації </a:t>
            </a:r>
            <a:r>
              <a:rPr lang="uk-UA" dirty="0" err="1" smtClean="0">
                <a:ln>
                  <a:solidFill>
                    <a:srgbClr val="002060"/>
                  </a:solidFill>
                </a:ln>
                <a:solidFill>
                  <a:srgbClr val="002060"/>
                </a:solidFill>
                <a:latin typeface="Calibri" panose="020F0502020204030204" pitchFamily="34" charset="0"/>
              </a:rPr>
              <a:t>безоблікового</a:t>
            </a:r>
            <a:r>
              <a:rPr lang="uk-UA" dirty="0" smtClean="0">
                <a:ln>
                  <a:solidFill>
                    <a:srgbClr val="002060"/>
                  </a:solidFill>
                </a:ln>
                <a:solidFill>
                  <a:srgbClr val="002060"/>
                </a:solidFill>
                <a:latin typeface="Calibri" panose="020F0502020204030204" pitchFamily="34" charset="0"/>
              </a:rPr>
              <a:t> споживання до 01.01.2018 року не існує.</a:t>
            </a:r>
          </a:p>
          <a:p>
            <a:endParaRPr lang="uk-UA" dirty="0" smtClean="0">
              <a:ln>
                <a:solidFill>
                  <a:srgbClr val="002060"/>
                </a:solidFill>
              </a:ln>
              <a:solidFill>
                <a:srgbClr val="002060"/>
              </a:solidFill>
              <a:latin typeface="Calibri" panose="020F0502020204030204" pitchFamily="34" charset="0"/>
            </a:endParaRPr>
          </a:p>
          <a:p>
            <a:r>
              <a:rPr lang="uk-UA" u="sng" dirty="0" smtClean="0">
                <a:ln>
                  <a:solidFill>
                    <a:srgbClr val="C00000"/>
                  </a:solidFill>
                </a:ln>
                <a:solidFill>
                  <a:schemeClr val="accent2">
                    <a:lumMod val="50000"/>
                  </a:schemeClr>
                </a:solidFill>
                <a:latin typeface="Calibri" panose="020F0502020204030204" pitchFamily="34" charset="0"/>
              </a:rPr>
              <a:t>Міф 5:</a:t>
            </a:r>
            <a:r>
              <a:rPr lang="uk-UA" dirty="0" smtClean="0">
                <a:ln>
                  <a:solidFill>
                    <a:srgbClr val="C00000"/>
                  </a:solidFill>
                </a:ln>
                <a:solidFill>
                  <a:schemeClr val="accent2">
                    <a:lumMod val="50000"/>
                  </a:schemeClr>
                </a:solidFill>
                <a:latin typeface="Calibri" panose="020F0502020204030204" pitchFamily="34" charset="0"/>
              </a:rPr>
              <a:t> Оператори ГРМ «розбавляють газ»</a:t>
            </a:r>
          </a:p>
          <a:p>
            <a:endParaRPr lang="uk-UA" sz="1000" dirty="0">
              <a:ln>
                <a:solidFill>
                  <a:srgbClr val="002060"/>
                </a:solidFill>
              </a:ln>
              <a:solidFill>
                <a:srgbClr val="002060"/>
              </a:solidFill>
              <a:latin typeface="Calibri" panose="020F0502020204030204" pitchFamily="34" charset="0"/>
            </a:endParaRPr>
          </a:p>
          <a:p>
            <a:r>
              <a:rPr lang="uk-UA" dirty="0">
                <a:ln>
                  <a:solidFill>
                    <a:srgbClr val="C00000"/>
                  </a:solidFill>
                </a:ln>
                <a:solidFill>
                  <a:srgbClr val="FF0000"/>
                </a:solidFill>
                <a:latin typeface="Calibri" panose="020F0502020204030204" pitchFamily="34" charset="0"/>
              </a:rPr>
              <a:t>Неправда.  </a:t>
            </a:r>
            <a:r>
              <a:rPr lang="uk-UA" dirty="0" smtClean="0">
                <a:ln>
                  <a:solidFill>
                    <a:srgbClr val="002060"/>
                  </a:solidFill>
                </a:ln>
                <a:solidFill>
                  <a:srgbClr val="002060"/>
                </a:solidFill>
                <a:latin typeface="Calibri" panose="020F0502020204030204" pitchFamily="34" charset="0"/>
              </a:rPr>
              <a:t>Природний газ до ГРМ надходить з магістральних газопроводів чи від добувачів газу. При цьому надаються документальні підтвердження щодо відповідності ФХП газу нормативним параметрам. Оператор ГРМ не має ні можливості, ні методів щодо зміни ФХП газу. Крім того, Оператор ГРМ як ніхто зацікавлений у безпечному та якісному газопостачанні.</a:t>
            </a:r>
          </a:p>
          <a:p>
            <a:pPr lvl="0" algn="ctr"/>
            <a:endParaRPr lang="uk-UA" u="sng" dirty="0" smtClean="0">
              <a:ln>
                <a:solidFill>
                  <a:srgbClr val="C00000"/>
                </a:solidFill>
              </a:ln>
              <a:solidFill>
                <a:srgbClr val="B80012">
                  <a:lumMod val="50000"/>
                </a:srgbClr>
              </a:solidFill>
              <a:latin typeface="Calibri" panose="020F0502020204030204" pitchFamily="34" charset="0"/>
            </a:endParaRPr>
          </a:p>
          <a:p>
            <a:endParaRPr lang="uk-UA" dirty="0">
              <a:ln>
                <a:solidFill>
                  <a:srgbClr val="002060"/>
                </a:solidFill>
              </a:ln>
              <a:solidFill>
                <a:srgbClr val="002060"/>
              </a:solidFill>
              <a:latin typeface="Calibri" panose="020F0502020204030204" pitchFamily="34" charset="0"/>
            </a:endParaRPr>
          </a:p>
        </p:txBody>
      </p:sp>
    </p:spTree>
    <p:extLst>
      <p:ext uri="{BB962C8B-B14F-4D97-AF65-F5344CB8AC3E}">
        <p14:creationId xmlns:p14="http://schemas.microsoft.com/office/powerpoint/2010/main" val="6308191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517"/>
            <a:ext cx="8229600" cy="569913"/>
          </a:xfrm>
        </p:spPr>
        <p:txBody>
          <a:bodyPr/>
          <a:lstStyle/>
          <a:p>
            <a:pPr algn="ctr"/>
            <a:r>
              <a:rPr lang="uk-UA" b="1" dirty="0" smtClean="0">
                <a:effectLst>
                  <a:outerShdw blurRad="38100" dist="38100" dir="2700000" algn="tl">
                    <a:srgbClr val="000000">
                      <a:alpha val="43137"/>
                    </a:srgbClr>
                  </a:outerShdw>
                </a:effectLst>
              </a:rPr>
              <a:t>Міфи газорозподільної галузі</a:t>
            </a:r>
            <a:endParaRPr lang="ru-RU" b="1" dirty="0">
              <a:effectLst>
                <a:outerShdw blurRad="38100" dist="38100" dir="2700000" algn="tl">
                  <a:srgbClr val="000000">
                    <a:alpha val="43137"/>
                  </a:srgbClr>
                </a:outerShdw>
              </a:effectLst>
            </a:endParaRPr>
          </a:p>
        </p:txBody>
      </p:sp>
      <p:sp>
        <p:nvSpPr>
          <p:cNvPr id="4" name="Номер слайда 3"/>
          <p:cNvSpPr>
            <a:spLocks noGrp="1"/>
          </p:cNvSpPr>
          <p:nvPr>
            <p:ph type="sldNum" sz="quarter" idx="10"/>
          </p:nvPr>
        </p:nvSpPr>
        <p:spPr>
          <a:xfrm>
            <a:off x="0" y="6629400"/>
            <a:ext cx="7315200" cy="228600"/>
          </a:xfrm>
        </p:spPr>
        <p:txBody>
          <a:bodyPr/>
          <a:lstStyle/>
          <a:p>
            <a:pPr>
              <a:defRPr/>
            </a:pPr>
            <a:r>
              <a:rPr lang="uk-UA" sz="900" dirty="0" smtClean="0"/>
              <a:t> </a:t>
            </a:r>
            <a:r>
              <a:rPr lang="en-US" sz="900" dirty="0" smtClean="0"/>
              <a:t>(</a:t>
            </a:r>
            <a:r>
              <a:rPr lang="en-US" sz="900" dirty="0"/>
              <a:t>C) “Agency Investments Management”   </a:t>
            </a:r>
            <a:r>
              <a:rPr lang="uk-UA" sz="900" dirty="0" smtClean="0"/>
              <a:t>19</a:t>
            </a:r>
            <a:r>
              <a:rPr lang="en-US" sz="900" dirty="0" smtClean="0"/>
              <a:t>.</a:t>
            </a:r>
            <a:r>
              <a:rPr lang="uk-UA" sz="900" dirty="0" smtClean="0"/>
              <a:t>06.</a:t>
            </a:r>
            <a:r>
              <a:rPr lang="en-US" sz="900" dirty="0" smtClean="0"/>
              <a:t>201</a:t>
            </a:r>
            <a:r>
              <a:rPr lang="uk-UA" sz="900" dirty="0"/>
              <a:t>7</a:t>
            </a:r>
            <a:r>
              <a:rPr lang="en-US" sz="900" dirty="0" smtClean="0"/>
              <a:t>                                        </a:t>
            </a:r>
            <a:r>
              <a:rPr lang="en-US" sz="900" dirty="0"/>
              <a:t>www.104.ua</a:t>
            </a:r>
          </a:p>
        </p:txBody>
      </p:sp>
      <p:sp>
        <p:nvSpPr>
          <p:cNvPr id="9" name="Объект 8"/>
          <p:cNvSpPr>
            <a:spLocks noGrp="1"/>
          </p:cNvSpPr>
          <p:nvPr>
            <p:ph idx="1"/>
          </p:nvPr>
        </p:nvSpPr>
        <p:spPr/>
        <p:txBody>
          <a:bodyPr/>
          <a:lstStyle/>
          <a:p>
            <a:pPr marL="0" lvl="4" indent="0">
              <a:spcBef>
                <a:spcPct val="50000"/>
              </a:spcBef>
              <a:buClr>
                <a:schemeClr val="bg1"/>
              </a:buClr>
              <a:buSzPct val="25000"/>
              <a:buNone/>
            </a:pPr>
            <a:endParaRPr lang="ru-RU" sz="1800" b="1" dirty="0" smtClean="0">
              <a:ln w="12700">
                <a:solidFill>
                  <a:schemeClr val="accent6">
                    <a:lumMod val="60000"/>
                    <a:lumOff val="40000"/>
                  </a:schemeClr>
                </a:solidFill>
                <a:prstDash val="solid"/>
              </a:ln>
              <a:solidFill>
                <a:schemeClr val="accent2">
                  <a:lumMod val="60000"/>
                  <a:lumOff val="40000"/>
                </a:schemeClr>
              </a:solidFill>
              <a:effectLst>
                <a:outerShdw blurRad="41275" dist="20320" dir="1800000" algn="tl" rotWithShape="0">
                  <a:srgbClr val="000000">
                    <a:alpha val="40000"/>
                  </a:srgbClr>
                </a:outerShdw>
              </a:effectLst>
            </a:endParaRPr>
          </a:p>
          <a:p>
            <a:pPr marL="0" indent="0">
              <a:buNone/>
            </a:pPr>
            <a:endParaRPr lang="ru-RU" sz="2800" dirty="0"/>
          </a:p>
        </p:txBody>
      </p:sp>
      <p:sp>
        <p:nvSpPr>
          <p:cNvPr id="3" name="TextBox 2"/>
          <p:cNvSpPr txBox="1"/>
          <p:nvPr/>
        </p:nvSpPr>
        <p:spPr>
          <a:xfrm>
            <a:off x="152400" y="533400"/>
            <a:ext cx="8686800" cy="6001643"/>
          </a:xfrm>
          <a:prstGeom prst="rect">
            <a:avLst/>
          </a:prstGeom>
          <a:noFill/>
        </p:spPr>
        <p:txBody>
          <a:bodyPr wrap="square" rtlCol="0">
            <a:spAutoFit/>
          </a:bodyPr>
          <a:lstStyle/>
          <a:p>
            <a:pPr lvl="0"/>
            <a:r>
              <a:rPr lang="uk-UA" u="sng" dirty="0" smtClean="0">
                <a:ln>
                  <a:solidFill>
                    <a:srgbClr val="C00000"/>
                  </a:solidFill>
                </a:ln>
                <a:solidFill>
                  <a:srgbClr val="B80012">
                    <a:lumMod val="50000"/>
                  </a:srgbClr>
                </a:solidFill>
                <a:latin typeface="Calibri" panose="020F0502020204030204" pitchFamily="34" charset="0"/>
              </a:rPr>
              <a:t>Міф 6:</a:t>
            </a:r>
            <a:r>
              <a:rPr lang="uk-UA" dirty="0" smtClean="0">
                <a:ln>
                  <a:solidFill>
                    <a:srgbClr val="C00000"/>
                  </a:solidFill>
                </a:ln>
                <a:solidFill>
                  <a:srgbClr val="B80012">
                    <a:lumMod val="50000"/>
                  </a:srgbClr>
                </a:solidFill>
                <a:latin typeface="Calibri" panose="020F0502020204030204" pitchFamily="34" charset="0"/>
              </a:rPr>
              <a:t> </a:t>
            </a:r>
            <a:r>
              <a:rPr lang="uk-UA" dirty="0" smtClean="0">
                <a:ln>
                  <a:solidFill>
                    <a:srgbClr val="002060"/>
                  </a:solidFill>
                </a:ln>
                <a:solidFill>
                  <a:srgbClr val="002060"/>
                </a:solidFill>
                <a:latin typeface="Calibri" panose="020F0502020204030204" pitchFamily="34" charset="0"/>
              </a:rPr>
              <a:t>Концентрація частини Операторів ГРМ у руках одних акціонерів – порушення антимонопольних норм та бізнес-традицій країни ЄС</a:t>
            </a:r>
          </a:p>
          <a:p>
            <a:endParaRPr lang="uk-UA" sz="1200" dirty="0" smtClean="0">
              <a:ln>
                <a:solidFill>
                  <a:srgbClr val="002060"/>
                </a:solidFill>
              </a:ln>
              <a:solidFill>
                <a:srgbClr val="002060"/>
              </a:solidFill>
              <a:latin typeface="Calibri" panose="020F0502020204030204" pitchFamily="34" charset="0"/>
            </a:endParaRPr>
          </a:p>
          <a:p>
            <a:pPr algn="just"/>
            <a:r>
              <a:rPr lang="uk-UA" dirty="0" smtClean="0">
                <a:ln>
                  <a:solidFill>
                    <a:srgbClr val="C00000"/>
                  </a:solidFill>
                </a:ln>
                <a:solidFill>
                  <a:srgbClr val="FF0000"/>
                </a:solidFill>
                <a:latin typeface="Calibri" panose="020F0502020204030204" pitchFamily="34" charset="0"/>
              </a:rPr>
              <a:t>Неправда. </a:t>
            </a:r>
          </a:p>
          <a:p>
            <a:pPr algn="just"/>
            <a:endParaRPr lang="uk-UA" b="1" dirty="0" smtClean="0">
              <a:ln>
                <a:solidFill>
                  <a:srgbClr val="002060"/>
                </a:solidFill>
              </a:ln>
              <a:solidFill>
                <a:srgbClr val="002060"/>
              </a:solidFill>
              <a:latin typeface="Calibri" panose="020F0502020204030204" pitchFamily="34" charset="0"/>
            </a:endParaRPr>
          </a:p>
          <a:p>
            <a:pPr algn="just"/>
            <a:r>
              <a:rPr lang="uk-UA" b="1" dirty="0" smtClean="0">
                <a:ln>
                  <a:solidFill>
                    <a:srgbClr val="002060"/>
                  </a:solidFill>
                </a:ln>
                <a:solidFill>
                  <a:srgbClr val="002060"/>
                </a:solidFill>
                <a:latin typeface="Calibri" panose="020F0502020204030204" pitchFamily="34" charset="0"/>
              </a:rPr>
              <a:t>По-перше</a:t>
            </a:r>
            <a:r>
              <a:rPr lang="uk-UA" b="1" dirty="0">
                <a:ln>
                  <a:solidFill>
                    <a:srgbClr val="002060"/>
                  </a:solidFill>
                </a:ln>
                <a:solidFill>
                  <a:srgbClr val="002060"/>
                </a:solidFill>
                <a:latin typeface="Calibri" panose="020F0502020204030204" pitchFamily="34" charset="0"/>
              </a:rPr>
              <a:t>, </a:t>
            </a:r>
            <a:r>
              <a:rPr lang="uk-UA" dirty="0">
                <a:ln>
                  <a:solidFill>
                    <a:srgbClr val="002060"/>
                  </a:solidFill>
                </a:ln>
                <a:solidFill>
                  <a:srgbClr val="002060"/>
                </a:solidFill>
                <a:latin typeface="Calibri" panose="020F0502020204030204" pitchFamily="34" charset="0"/>
              </a:rPr>
              <a:t>в Україні </a:t>
            </a:r>
            <a:r>
              <a:rPr lang="uk-UA" dirty="0" smtClean="0">
                <a:ln>
                  <a:solidFill>
                    <a:srgbClr val="002060"/>
                  </a:solidFill>
                </a:ln>
                <a:solidFill>
                  <a:srgbClr val="002060"/>
                </a:solidFill>
                <a:latin typeface="Calibri" panose="020F0502020204030204" pitchFamily="34" charset="0"/>
              </a:rPr>
              <a:t>розподіл природного газу – діяльність, яка належить до сфери природних монополій, де встановлення «правил гри», тарифів, ліцензування належить до виключно компетенції держави. Отже належність оператора мереж тому чи іншому власнику не може вплинути на умови провадження  ним діяльності з розподілу газу, тобто монополізація природних монополій все одно є природної монополією, яка залишається під жорстким регулюванням з боку НКРЕКП та АМКУ.</a:t>
            </a:r>
          </a:p>
          <a:p>
            <a:pPr algn="just"/>
            <a:endParaRPr lang="uk-UA" b="1" dirty="0" smtClean="0">
              <a:ln>
                <a:solidFill>
                  <a:srgbClr val="002060"/>
                </a:solidFill>
              </a:ln>
              <a:solidFill>
                <a:srgbClr val="002060"/>
              </a:solidFill>
              <a:latin typeface="Calibri" panose="020F0502020204030204" pitchFamily="34" charset="0"/>
            </a:endParaRPr>
          </a:p>
          <a:p>
            <a:pPr algn="just"/>
            <a:r>
              <a:rPr lang="uk-UA" b="1" dirty="0" smtClean="0">
                <a:ln>
                  <a:solidFill>
                    <a:srgbClr val="002060"/>
                  </a:solidFill>
                </a:ln>
                <a:solidFill>
                  <a:srgbClr val="002060"/>
                </a:solidFill>
                <a:latin typeface="Calibri" panose="020F0502020204030204" pitchFamily="34" charset="0"/>
              </a:rPr>
              <a:t>По-друге, </a:t>
            </a:r>
            <a:r>
              <a:rPr lang="uk-UA" dirty="0" smtClean="0">
                <a:ln>
                  <a:solidFill>
                    <a:srgbClr val="002060"/>
                  </a:solidFill>
                </a:ln>
                <a:solidFill>
                  <a:srgbClr val="002060"/>
                </a:solidFill>
                <a:latin typeface="Calibri" panose="020F0502020204030204" pitchFamily="34" charset="0"/>
              </a:rPr>
              <a:t>така ситуація є типовою для європейських країн:</a:t>
            </a:r>
          </a:p>
          <a:p>
            <a:pPr algn="just"/>
            <a:endParaRPr lang="uk-UA" sz="1200" dirty="0" smtClean="0">
              <a:ln>
                <a:solidFill>
                  <a:srgbClr val="002060"/>
                </a:solidFill>
              </a:ln>
              <a:solidFill>
                <a:srgbClr val="002060"/>
              </a:solidFill>
              <a:latin typeface="Calibri" panose="020F0502020204030204" pitchFamily="34" charset="0"/>
            </a:endParaRPr>
          </a:p>
          <a:p>
            <a:pPr algn="just"/>
            <a:r>
              <a:rPr lang="uk-UA" u="sng" dirty="0" smtClean="0">
                <a:ln>
                  <a:solidFill>
                    <a:srgbClr val="002060"/>
                  </a:solidFill>
                </a:ln>
                <a:solidFill>
                  <a:srgbClr val="002060"/>
                </a:solidFill>
                <a:latin typeface="Calibri" panose="020F0502020204030204" pitchFamily="34" charset="0"/>
              </a:rPr>
              <a:t>Чехія:</a:t>
            </a:r>
            <a:r>
              <a:rPr lang="uk-UA" dirty="0" smtClean="0">
                <a:ln>
                  <a:solidFill>
                    <a:srgbClr val="002060"/>
                  </a:solidFill>
                </a:ln>
                <a:solidFill>
                  <a:srgbClr val="002060"/>
                </a:solidFill>
                <a:latin typeface="Calibri" panose="020F0502020204030204" pitchFamily="34" charset="0"/>
              </a:rPr>
              <a:t> Концерн RWE – контролює 90% газорозподільних підприємств  країни</a:t>
            </a:r>
          </a:p>
          <a:p>
            <a:pPr algn="just"/>
            <a:endParaRPr lang="uk-UA" sz="1200" dirty="0" smtClean="0">
              <a:ln>
                <a:solidFill>
                  <a:srgbClr val="002060"/>
                </a:solidFill>
              </a:ln>
              <a:solidFill>
                <a:srgbClr val="002060"/>
              </a:solidFill>
              <a:latin typeface="Calibri" panose="020F0502020204030204" pitchFamily="34" charset="0"/>
            </a:endParaRPr>
          </a:p>
          <a:p>
            <a:pPr algn="just"/>
            <a:r>
              <a:rPr lang="uk-UA" u="sng" dirty="0" smtClean="0">
                <a:ln>
                  <a:solidFill>
                    <a:srgbClr val="002060"/>
                  </a:solidFill>
                </a:ln>
                <a:solidFill>
                  <a:srgbClr val="002060"/>
                </a:solidFill>
                <a:latin typeface="Calibri" panose="020F0502020204030204" pitchFamily="34" charset="0"/>
              </a:rPr>
              <a:t>Німеччина:</a:t>
            </a:r>
            <a:r>
              <a:rPr lang="uk-UA" dirty="0" smtClean="0">
                <a:ln>
                  <a:solidFill>
                    <a:srgbClr val="002060"/>
                  </a:solidFill>
                </a:ln>
                <a:solidFill>
                  <a:srgbClr val="002060"/>
                </a:solidFill>
                <a:latin typeface="Calibri" panose="020F0502020204030204" pitchFamily="34" charset="0"/>
              </a:rPr>
              <a:t> RWE, </a:t>
            </a:r>
            <a:r>
              <a:rPr lang="en-US" dirty="0" smtClean="0">
                <a:ln>
                  <a:solidFill>
                    <a:srgbClr val="002060"/>
                  </a:solidFill>
                </a:ln>
                <a:solidFill>
                  <a:srgbClr val="002060"/>
                </a:solidFill>
                <a:latin typeface="Calibri" panose="020F0502020204030204" pitchFamily="34" charset="0"/>
              </a:rPr>
              <a:t>E.ON</a:t>
            </a:r>
            <a:r>
              <a:rPr lang="uk-UA" dirty="0" smtClean="0">
                <a:ln>
                  <a:solidFill>
                    <a:srgbClr val="002060"/>
                  </a:solidFill>
                </a:ln>
                <a:solidFill>
                  <a:srgbClr val="002060"/>
                </a:solidFill>
                <a:latin typeface="Calibri" panose="020F0502020204030204" pitchFamily="34" charset="0"/>
              </a:rPr>
              <a:t> </a:t>
            </a:r>
            <a:r>
              <a:rPr lang="uk-UA" dirty="0">
                <a:ln>
                  <a:solidFill>
                    <a:srgbClr val="002060"/>
                  </a:solidFill>
                </a:ln>
                <a:solidFill>
                  <a:srgbClr val="002060"/>
                </a:solidFill>
                <a:latin typeface="Calibri" panose="020F0502020204030204" pitchFamily="34" charset="0"/>
              </a:rPr>
              <a:t>– </a:t>
            </a:r>
            <a:r>
              <a:rPr lang="uk-UA" dirty="0" err="1" smtClean="0">
                <a:ln>
                  <a:solidFill>
                    <a:srgbClr val="002060"/>
                  </a:solidFill>
                </a:ln>
                <a:solidFill>
                  <a:srgbClr val="002060"/>
                </a:solidFill>
                <a:latin typeface="Calibri" panose="020F0502020204030204" pitchFamily="34" charset="0"/>
              </a:rPr>
              <a:t>контролють</a:t>
            </a:r>
            <a:r>
              <a:rPr lang="uk-UA" dirty="0" smtClean="0">
                <a:ln>
                  <a:solidFill>
                    <a:srgbClr val="002060"/>
                  </a:solidFill>
                </a:ln>
                <a:solidFill>
                  <a:srgbClr val="002060"/>
                </a:solidFill>
                <a:latin typeface="Calibri" panose="020F0502020204030204" pitchFamily="34" charset="0"/>
              </a:rPr>
              <a:t> </a:t>
            </a:r>
            <a:r>
              <a:rPr lang="en-US" dirty="0" smtClean="0">
                <a:ln>
                  <a:solidFill>
                    <a:srgbClr val="002060"/>
                  </a:solidFill>
                </a:ln>
                <a:solidFill>
                  <a:srgbClr val="002060"/>
                </a:solidFill>
                <a:latin typeface="Calibri" panose="020F0502020204030204" pitchFamily="34" charset="0"/>
              </a:rPr>
              <a:t>9</a:t>
            </a:r>
            <a:r>
              <a:rPr lang="uk-UA" dirty="0" smtClean="0">
                <a:ln>
                  <a:solidFill>
                    <a:srgbClr val="002060"/>
                  </a:solidFill>
                </a:ln>
                <a:solidFill>
                  <a:srgbClr val="002060"/>
                </a:solidFill>
                <a:latin typeface="Calibri" panose="020F0502020204030204" pitchFamily="34" charset="0"/>
              </a:rPr>
              <a:t>0</a:t>
            </a:r>
            <a:r>
              <a:rPr lang="uk-UA" dirty="0">
                <a:ln>
                  <a:solidFill>
                    <a:srgbClr val="002060"/>
                  </a:solidFill>
                </a:ln>
                <a:solidFill>
                  <a:srgbClr val="002060"/>
                </a:solidFill>
                <a:latin typeface="Calibri" panose="020F0502020204030204" pitchFamily="34" charset="0"/>
              </a:rPr>
              <a:t>% газорозподільних підприємств </a:t>
            </a:r>
            <a:r>
              <a:rPr lang="uk-UA" dirty="0" smtClean="0">
                <a:ln>
                  <a:solidFill>
                    <a:srgbClr val="002060"/>
                  </a:solidFill>
                </a:ln>
                <a:solidFill>
                  <a:srgbClr val="002060"/>
                </a:solidFill>
                <a:latin typeface="Calibri" panose="020F0502020204030204" pitchFamily="34" charset="0"/>
              </a:rPr>
              <a:t>країни</a:t>
            </a:r>
          </a:p>
          <a:p>
            <a:pPr algn="just"/>
            <a:endParaRPr lang="uk-UA" sz="1200" dirty="0" smtClean="0">
              <a:ln>
                <a:solidFill>
                  <a:srgbClr val="002060"/>
                </a:solidFill>
              </a:ln>
              <a:solidFill>
                <a:srgbClr val="002060"/>
              </a:solidFill>
              <a:latin typeface="Calibri" panose="020F0502020204030204" pitchFamily="34" charset="0"/>
            </a:endParaRPr>
          </a:p>
          <a:p>
            <a:pPr algn="just"/>
            <a:r>
              <a:rPr lang="uk-UA" u="sng" dirty="0" smtClean="0">
                <a:ln>
                  <a:solidFill>
                    <a:srgbClr val="002060"/>
                  </a:solidFill>
                </a:ln>
                <a:solidFill>
                  <a:srgbClr val="002060"/>
                </a:solidFill>
                <a:latin typeface="Calibri" panose="020F0502020204030204" pitchFamily="34" charset="0"/>
              </a:rPr>
              <a:t>Польща:</a:t>
            </a:r>
            <a:r>
              <a:rPr lang="uk-UA" dirty="0" smtClean="0">
                <a:ln>
                  <a:solidFill>
                    <a:srgbClr val="002060"/>
                  </a:solidFill>
                </a:ln>
                <a:solidFill>
                  <a:srgbClr val="002060"/>
                </a:solidFill>
                <a:latin typeface="Calibri" panose="020F0502020204030204" pitchFamily="34" charset="0"/>
              </a:rPr>
              <a:t> </a:t>
            </a:r>
            <a:r>
              <a:rPr lang="uk-UA" dirty="0" err="1" smtClean="0">
                <a:ln>
                  <a:solidFill>
                    <a:srgbClr val="002060"/>
                  </a:solidFill>
                </a:ln>
                <a:solidFill>
                  <a:srgbClr val="002060"/>
                </a:solidFill>
                <a:latin typeface="Calibri" panose="020F0502020204030204" pitchFamily="34" charset="0"/>
              </a:rPr>
              <a:t>PGNiG</a:t>
            </a:r>
            <a:r>
              <a:rPr lang="en-US" dirty="0" smtClean="0">
                <a:ln>
                  <a:solidFill>
                    <a:srgbClr val="002060"/>
                  </a:solidFill>
                </a:ln>
                <a:solidFill>
                  <a:srgbClr val="002060"/>
                </a:solidFill>
                <a:latin typeface="Calibri" panose="020F0502020204030204" pitchFamily="34" charset="0"/>
              </a:rPr>
              <a:t> </a:t>
            </a:r>
            <a:r>
              <a:rPr lang="uk-UA" dirty="0" smtClean="0">
                <a:ln>
                  <a:solidFill>
                    <a:srgbClr val="002060"/>
                  </a:solidFill>
                </a:ln>
                <a:solidFill>
                  <a:srgbClr val="002060"/>
                </a:solidFill>
                <a:latin typeface="Calibri" panose="020F0502020204030204" pitchFamily="34" charset="0"/>
              </a:rPr>
              <a:t>–</a:t>
            </a:r>
            <a:r>
              <a:rPr lang="en-US" dirty="0" smtClean="0">
                <a:ln>
                  <a:solidFill>
                    <a:srgbClr val="002060"/>
                  </a:solidFill>
                </a:ln>
                <a:solidFill>
                  <a:srgbClr val="002060"/>
                </a:solidFill>
                <a:latin typeface="Calibri" panose="020F0502020204030204" pitchFamily="34" charset="0"/>
              </a:rPr>
              <a:t> </a:t>
            </a:r>
            <a:r>
              <a:rPr lang="uk-UA" dirty="0" smtClean="0">
                <a:ln>
                  <a:solidFill>
                    <a:srgbClr val="002060"/>
                  </a:solidFill>
                </a:ln>
                <a:solidFill>
                  <a:srgbClr val="002060"/>
                </a:solidFill>
                <a:latin typeface="Calibri" panose="020F0502020204030204" pitchFamily="34" charset="0"/>
              </a:rPr>
              <a:t>контролює </a:t>
            </a:r>
            <a:r>
              <a:rPr lang="en-US" dirty="0" smtClean="0">
                <a:ln>
                  <a:solidFill>
                    <a:srgbClr val="002060"/>
                  </a:solidFill>
                </a:ln>
                <a:solidFill>
                  <a:srgbClr val="002060"/>
                </a:solidFill>
                <a:latin typeface="Calibri" panose="020F0502020204030204" pitchFamily="34" charset="0"/>
              </a:rPr>
              <a:t>90% </a:t>
            </a:r>
            <a:r>
              <a:rPr lang="uk-UA" dirty="0">
                <a:ln>
                  <a:solidFill>
                    <a:srgbClr val="002060"/>
                  </a:solidFill>
                </a:ln>
                <a:solidFill>
                  <a:srgbClr val="002060"/>
                </a:solidFill>
                <a:latin typeface="Calibri" panose="020F0502020204030204" pitchFamily="34" charset="0"/>
              </a:rPr>
              <a:t>газорозподільних підприємств </a:t>
            </a:r>
            <a:r>
              <a:rPr lang="uk-UA" dirty="0" smtClean="0">
                <a:ln>
                  <a:solidFill>
                    <a:srgbClr val="002060"/>
                  </a:solidFill>
                </a:ln>
                <a:solidFill>
                  <a:srgbClr val="002060"/>
                </a:solidFill>
                <a:latin typeface="Calibri" panose="020F0502020204030204" pitchFamily="34" charset="0"/>
              </a:rPr>
              <a:t>країни</a:t>
            </a:r>
          </a:p>
          <a:p>
            <a:pPr algn="just"/>
            <a:endParaRPr lang="uk-UA" sz="1200" dirty="0" smtClean="0">
              <a:ln>
                <a:solidFill>
                  <a:srgbClr val="002060"/>
                </a:solidFill>
              </a:ln>
              <a:solidFill>
                <a:srgbClr val="002060"/>
              </a:solidFill>
              <a:latin typeface="Calibri" panose="020F0502020204030204" pitchFamily="34" charset="0"/>
            </a:endParaRPr>
          </a:p>
          <a:p>
            <a:pPr algn="just"/>
            <a:r>
              <a:rPr lang="uk-UA" u="sng" dirty="0" smtClean="0">
                <a:ln>
                  <a:solidFill>
                    <a:srgbClr val="002060"/>
                  </a:solidFill>
                </a:ln>
                <a:solidFill>
                  <a:srgbClr val="002060"/>
                </a:solidFill>
                <a:latin typeface="Calibri" panose="020F0502020204030204" pitchFamily="34" charset="0"/>
              </a:rPr>
              <a:t>Франція:</a:t>
            </a:r>
            <a:r>
              <a:rPr lang="uk-UA" dirty="0" smtClean="0">
                <a:ln>
                  <a:solidFill>
                    <a:srgbClr val="002060"/>
                  </a:solidFill>
                </a:ln>
                <a:solidFill>
                  <a:srgbClr val="002060"/>
                </a:solidFill>
                <a:latin typeface="Calibri" panose="020F0502020204030204" pitchFamily="34" charset="0"/>
              </a:rPr>
              <a:t> </a:t>
            </a:r>
            <a:r>
              <a:rPr lang="uk-UA" dirty="0" err="1" smtClean="0">
                <a:ln>
                  <a:solidFill>
                    <a:srgbClr val="002060"/>
                  </a:solidFill>
                </a:ln>
                <a:solidFill>
                  <a:srgbClr val="002060"/>
                </a:solidFill>
                <a:latin typeface="Calibri" panose="020F0502020204030204" pitchFamily="34" charset="0"/>
              </a:rPr>
              <a:t>Engie</a:t>
            </a:r>
            <a:r>
              <a:rPr lang="uk-UA" dirty="0" smtClean="0">
                <a:ln>
                  <a:solidFill>
                    <a:srgbClr val="002060"/>
                  </a:solidFill>
                </a:ln>
                <a:solidFill>
                  <a:srgbClr val="002060"/>
                </a:solidFill>
                <a:latin typeface="Calibri" panose="020F0502020204030204" pitchFamily="34" charset="0"/>
              </a:rPr>
              <a:t> охоплює весь газовий ланцюг, від розвідки і видобутку до розподілу. Найбільша газорозподільна мережа в Європі</a:t>
            </a:r>
            <a:r>
              <a:rPr lang="en-US" dirty="0" smtClean="0">
                <a:ln>
                  <a:solidFill>
                    <a:srgbClr val="002060"/>
                  </a:solidFill>
                </a:ln>
                <a:solidFill>
                  <a:srgbClr val="002060"/>
                </a:solidFill>
                <a:latin typeface="Calibri" panose="020F0502020204030204" pitchFamily="34" charset="0"/>
              </a:rPr>
              <a:t>, </a:t>
            </a:r>
            <a:r>
              <a:rPr lang="uk-UA" dirty="0">
                <a:ln>
                  <a:solidFill>
                    <a:srgbClr val="002060"/>
                  </a:solidFill>
                </a:ln>
                <a:solidFill>
                  <a:srgbClr val="002060"/>
                </a:solidFill>
                <a:latin typeface="Calibri" panose="020F0502020204030204" pitchFamily="34" charset="0"/>
              </a:rPr>
              <a:t>контролює </a:t>
            </a:r>
            <a:r>
              <a:rPr lang="uk-UA" dirty="0" smtClean="0">
                <a:ln>
                  <a:solidFill>
                    <a:srgbClr val="002060"/>
                  </a:solidFill>
                </a:ln>
                <a:solidFill>
                  <a:srgbClr val="002060"/>
                </a:solidFill>
                <a:latin typeface="Calibri" panose="020F0502020204030204" pitchFamily="34" charset="0"/>
              </a:rPr>
              <a:t>98% </a:t>
            </a:r>
            <a:r>
              <a:rPr lang="uk-UA" dirty="0">
                <a:ln>
                  <a:solidFill>
                    <a:srgbClr val="002060"/>
                  </a:solidFill>
                </a:ln>
                <a:solidFill>
                  <a:srgbClr val="002060"/>
                </a:solidFill>
                <a:latin typeface="Calibri" panose="020F0502020204030204" pitchFamily="34" charset="0"/>
              </a:rPr>
              <a:t>газорозподільних підприємств  країни</a:t>
            </a:r>
            <a:endParaRPr lang="uk-UA" dirty="0" smtClean="0">
              <a:ln>
                <a:solidFill>
                  <a:srgbClr val="002060"/>
                </a:solidFill>
              </a:ln>
              <a:solidFill>
                <a:srgbClr val="002060"/>
              </a:solidFill>
              <a:latin typeface="Calibri" panose="020F0502020204030204" pitchFamily="34" charset="0"/>
            </a:endParaRPr>
          </a:p>
        </p:txBody>
      </p:sp>
    </p:spTree>
    <p:extLst>
      <p:ext uri="{BB962C8B-B14F-4D97-AF65-F5344CB8AC3E}">
        <p14:creationId xmlns:p14="http://schemas.microsoft.com/office/powerpoint/2010/main" val="37562063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517"/>
            <a:ext cx="8229600" cy="569913"/>
          </a:xfrm>
        </p:spPr>
        <p:txBody>
          <a:bodyPr/>
          <a:lstStyle/>
          <a:p>
            <a:pPr algn="ctr"/>
            <a:r>
              <a:rPr lang="uk-UA" b="1" dirty="0" smtClean="0">
                <a:effectLst>
                  <a:outerShdw blurRad="38100" dist="38100" dir="2700000" algn="tl">
                    <a:srgbClr val="000000">
                      <a:alpha val="43137"/>
                    </a:srgbClr>
                  </a:outerShdw>
                </a:effectLst>
              </a:rPr>
              <a:t>Міфи газорозподільної галузі</a:t>
            </a:r>
            <a:endParaRPr lang="ru-RU" b="1" dirty="0">
              <a:effectLst>
                <a:outerShdw blurRad="38100" dist="38100" dir="2700000" algn="tl">
                  <a:srgbClr val="000000">
                    <a:alpha val="43137"/>
                  </a:srgbClr>
                </a:outerShdw>
              </a:effectLst>
            </a:endParaRPr>
          </a:p>
        </p:txBody>
      </p:sp>
      <p:sp>
        <p:nvSpPr>
          <p:cNvPr id="4" name="Номер слайда 3"/>
          <p:cNvSpPr>
            <a:spLocks noGrp="1"/>
          </p:cNvSpPr>
          <p:nvPr>
            <p:ph type="sldNum" sz="quarter" idx="10"/>
          </p:nvPr>
        </p:nvSpPr>
        <p:spPr>
          <a:xfrm>
            <a:off x="0" y="6629400"/>
            <a:ext cx="7315200" cy="228600"/>
          </a:xfrm>
        </p:spPr>
        <p:txBody>
          <a:bodyPr/>
          <a:lstStyle/>
          <a:p>
            <a:pPr>
              <a:defRPr/>
            </a:pPr>
            <a:r>
              <a:rPr lang="uk-UA" sz="900" dirty="0" smtClean="0"/>
              <a:t> </a:t>
            </a:r>
            <a:r>
              <a:rPr lang="en-US" sz="900" dirty="0" smtClean="0"/>
              <a:t>(</a:t>
            </a:r>
            <a:r>
              <a:rPr lang="en-US" sz="900" dirty="0"/>
              <a:t>C) “Agency Investments Management”   </a:t>
            </a:r>
            <a:r>
              <a:rPr lang="uk-UA" sz="900" dirty="0" smtClean="0"/>
              <a:t>19</a:t>
            </a:r>
            <a:r>
              <a:rPr lang="en-US" sz="900" dirty="0" smtClean="0"/>
              <a:t>.</a:t>
            </a:r>
            <a:r>
              <a:rPr lang="uk-UA" sz="900" dirty="0" smtClean="0"/>
              <a:t>06.</a:t>
            </a:r>
            <a:r>
              <a:rPr lang="en-US" sz="900" dirty="0" smtClean="0"/>
              <a:t>201</a:t>
            </a:r>
            <a:r>
              <a:rPr lang="uk-UA" sz="900" dirty="0"/>
              <a:t>7</a:t>
            </a:r>
            <a:r>
              <a:rPr lang="en-US" sz="900" dirty="0" smtClean="0"/>
              <a:t>                                        </a:t>
            </a:r>
            <a:r>
              <a:rPr lang="en-US" sz="900" dirty="0"/>
              <a:t>www.104.ua</a:t>
            </a:r>
          </a:p>
        </p:txBody>
      </p:sp>
      <p:sp>
        <p:nvSpPr>
          <p:cNvPr id="9" name="Объект 8"/>
          <p:cNvSpPr>
            <a:spLocks noGrp="1"/>
          </p:cNvSpPr>
          <p:nvPr>
            <p:ph idx="1"/>
          </p:nvPr>
        </p:nvSpPr>
        <p:spPr/>
        <p:txBody>
          <a:bodyPr/>
          <a:lstStyle/>
          <a:p>
            <a:pPr marL="0" lvl="4" indent="0">
              <a:spcBef>
                <a:spcPct val="50000"/>
              </a:spcBef>
              <a:buClr>
                <a:schemeClr val="bg1"/>
              </a:buClr>
              <a:buSzPct val="25000"/>
              <a:buNone/>
            </a:pPr>
            <a:endParaRPr lang="ru-RU" sz="1800" b="1" dirty="0" smtClean="0">
              <a:ln w="12700">
                <a:solidFill>
                  <a:schemeClr val="accent6">
                    <a:lumMod val="60000"/>
                    <a:lumOff val="40000"/>
                  </a:schemeClr>
                </a:solidFill>
                <a:prstDash val="solid"/>
              </a:ln>
              <a:solidFill>
                <a:schemeClr val="accent2">
                  <a:lumMod val="60000"/>
                  <a:lumOff val="40000"/>
                </a:schemeClr>
              </a:solidFill>
              <a:effectLst>
                <a:outerShdw blurRad="41275" dist="20320" dir="1800000" algn="tl" rotWithShape="0">
                  <a:srgbClr val="000000">
                    <a:alpha val="40000"/>
                  </a:srgbClr>
                </a:outerShdw>
              </a:effectLst>
            </a:endParaRPr>
          </a:p>
          <a:p>
            <a:pPr marL="0" indent="0">
              <a:buNone/>
            </a:pPr>
            <a:endParaRPr lang="ru-RU" sz="2800" dirty="0"/>
          </a:p>
        </p:txBody>
      </p:sp>
      <p:sp>
        <p:nvSpPr>
          <p:cNvPr id="3" name="TextBox 2"/>
          <p:cNvSpPr txBox="1"/>
          <p:nvPr/>
        </p:nvSpPr>
        <p:spPr>
          <a:xfrm>
            <a:off x="152400" y="533400"/>
            <a:ext cx="8915400" cy="8863965"/>
          </a:xfrm>
          <a:prstGeom prst="rect">
            <a:avLst/>
          </a:prstGeom>
          <a:noFill/>
        </p:spPr>
        <p:txBody>
          <a:bodyPr wrap="square" rtlCol="0">
            <a:spAutoFit/>
          </a:bodyPr>
          <a:lstStyle/>
          <a:p>
            <a:pPr lvl="0"/>
            <a:r>
              <a:rPr lang="uk-UA" u="sng" dirty="0" smtClean="0">
                <a:ln>
                  <a:solidFill>
                    <a:srgbClr val="C00000"/>
                  </a:solidFill>
                </a:ln>
                <a:solidFill>
                  <a:srgbClr val="B80012">
                    <a:lumMod val="50000"/>
                  </a:srgbClr>
                </a:solidFill>
                <a:latin typeface="Calibri" panose="020F0502020204030204" pitchFamily="34" charset="0"/>
              </a:rPr>
              <a:t>Міф 7:</a:t>
            </a:r>
            <a:r>
              <a:rPr lang="uk-UA" dirty="0" smtClean="0">
                <a:ln>
                  <a:solidFill>
                    <a:srgbClr val="C00000"/>
                  </a:solidFill>
                </a:ln>
                <a:solidFill>
                  <a:srgbClr val="B80012">
                    <a:lumMod val="50000"/>
                  </a:srgbClr>
                </a:solidFill>
                <a:latin typeface="Calibri" panose="020F0502020204030204" pitchFamily="34" charset="0"/>
              </a:rPr>
              <a:t> </a:t>
            </a:r>
            <a:r>
              <a:rPr lang="uk-UA" dirty="0" smtClean="0">
                <a:ln>
                  <a:solidFill>
                    <a:srgbClr val="002060"/>
                  </a:solidFill>
                </a:ln>
                <a:solidFill>
                  <a:srgbClr val="002060"/>
                </a:solidFill>
                <a:latin typeface="Calibri" panose="020F0502020204030204" pitchFamily="34" charset="0"/>
              </a:rPr>
              <a:t>Українські Оператори ГРМ лідери по обсягах </a:t>
            </a:r>
            <a:r>
              <a:rPr lang="uk-UA" dirty="0">
                <a:ln>
                  <a:solidFill>
                    <a:srgbClr val="002060"/>
                  </a:solidFill>
                </a:ln>
                <a:solidFill>
                  <a:srgbClr val="002060"/>
                </a:solidFill>
                <a:latin typeface="Calibri" panose="020F0502020204030204" pitchFamily="34" charset="0"/>
              </a:rPr>
              <a:t>ВТВ в Україні </a:t>
            </a:r>
            <a:r>
              <a:rPr lang="uk-UA" dirty="0" smtClean="0">
                <a:ln>
                  <a:solidFill>
                    <a:srgbClr val="002060"/>
                  </a:solidFill>
                </a:ln>
                <a:solidFill>
                  <a:srgbClr val="002060"/>
                </a:solidFill>
                <a:latin typeface="Calibri" panose="020F0502020204030204" pitchFamily="34" charset="0"/>
              </a:rPr>
              <a:t>та Європі </a:t>
            </a:r>
          </a:p>
          <a:p>
            <a:endParaRPr lang="uk-UA" sz="1200" dirty="0" smtClean="0">
              <a:ln>
                <a:solidFill>
                  <a:srgbClr val="002060"/>
                </a:solidFill>
              </a:ln>
              <a:solidFill>
                <a:srgbClr val="002060"/>
              </a:solidFill>
              <a:latin typeface="Calibri" panose="020F0502020204030204" pitchFamily="34" charset="0"/>
            </a:endParaRPr>
          </a:p>
          <a:p>
            <a:pPr algn="just"/>
            <a:r>
              <a:rPr lang="uk-UA" dirty="0" smtClean="0">
                <a:ln>
                  <a:solidFill>
                    <a:srgbClr val="C00000"/>
                  </a:solidFill>
                </a:ln>
                <a:solidFill>
                  <a:srgbClr val="FF0000"/>
                </a:solidFill>
                <a:latin typeface="Calibri" panose="020F0502020204030204" pitchFamily="34" charset="0"/>
              </a:rPr>
              <a:t>Неправда. </a:t>
            </a:r>
          </a:p>
          <a:p>
            <a:pPr algn="just"/>
            <a:endParaRPr lang="uk-UA" dirty="0" smtClean="0">
              <a:ln>
                <a:solidFill>
                  <a:srgbClr val="C00000"/>
                </a:solidFill>
              </a:ln>
              <a:solidFill>
                <a:srgbClr val="FF0000"/>
              </a:solidFill>
              <a:latin typeface="Calibri" panose="020F0502020204030204" pitchFamily="34" charset="0"/>
            </a:endParaRPr>
          </a:p>
          <a:p>
            <a:pPr algn="just"/>
            <a:r>
              <a:rPr lang="uk-UA" dirty="0" smtClean="0">
                <a:ln>
                  <a:solidFill>
                    <a:srgbClr val="002060"/>
                  </a:solidFill>
                </a:ln>
                <a:solidFill>
                  <a:srgbClr val="002060"/>
                </a:solidFill>
                <a:latin typeface="Calibri" panose="020F0502020204030204" pitchFamily="34" charset="0"/>
              </a:rPr>
              <a:t>Так, ВТВ це погано, недопустимо, нераціонально та неефективно, але:</a:t>
            </a:r>
          </a:p>
          <a:p>
            <a:pPr algn="just"/>
            <a:endParaRPr lang="uk-UA" b="1" dirty="0" smtClean="0">
              <a:ln>
                <a:solidFill>
                  <a:srgbClr val="002060"/>
                </a:solidFill>
              </a:ln>
              <a:solidFill>
                <a:srgbClr val="002060"/>
              </a:solidFill>
              <a:latin typeface="Calibri" panose="020F0502020204030204" pitchFamily="34" charset="0"/>
            </a:endParaRPr>
          </a:p>
          <a:p>
            <a:pPr algn="just"/>
            <a:r>
              <a:rPr lang="uk-UA" b="1" dirty="0" smtClean="0">
                <a:ln>
                  <a:solidFill>
                    <a:srgbClr val="002060"/>
                  </a:solidFill>
                </a:ln>
                <a:solidFill>
                  <a:srgbClr val="002060"/>
                </a:solidFill>
                <a:latin typeface="Calibri" panose="020F0502020204030204" pitchFamily="34" charset="0"/>
              </a:rPr>
              <a:t>По-перше, </a:t>
            </a:r>
            <a:r>
              <a:rPr lang="uk-UA" dirty="0" smtClean="0">
                <a:ln>
                  <a:solidFill>
                    <a:srgbClr val="002060"/>
                  </a:solidFill>
                </a:ln>
                <a:solidFill>
                  <a:srgbClr val="002060"/>
                </a:solidFill>
                <a:latin typeface="Calibri" panose="020F0502020204030204" pitchFamily="34" charset="0"/>
              </a:rPr>
              <a:t>ВТВ Операторів ГРМ, виражені в кВт*годинах, за результатами 2016 року це лише </a:t>
            </a:r>
            <a:r>
              <a:rPr lang="uk-UA" b="1" dirty="0" smtClean="0">
                <a:ln>
                  <a:solidFill>
                    <a:srgbClr val="002060"/>
                  </a:solidFill>
                </a:ln>
                <a:solidFill>
                  <a:schemeClr val="accent6"/>
                </a:solidFill>
                <a:effectLst>
                  <a:outerShdw blurRad="38100" dist="38100" dir="2700000" algn="tl">
                    <a:srgbClr val="000000">
                      <a:alpha val="43137"/>
                    </a:srgbClr>
                  </a:outerShdw>
                </a:effectLst>
                <a:latin typeface="Calibri" panose="020F0502020204030204" pitchFamily="34" charset="0"/>
              </a:rPr>
              <a:t>ЧЕТВЕРТИЙ</a:t>
            </a:r>
            <a:r>
              <a:rPr lang="uk-UA" dirty="0" smtClean="0">
                <a:ln>
                  <a:solidFill>
                    <a:srgbClr val="002060"/>
                  </a:solidFill>
                </a:ln>
                <a:solidFill>
                  <a:srgbClr val="002060"/>
                </a:solidFill>
                <a:effectLst>
                  <a:outerShdw blurRad="38100" dist="38100" dir="2700000" algn="tl">
                    <a:srgbClr val="000000">
                      <a:alpha val="43137"/>
                    </a:srgbClr>
                  </a:outerShdw>
                </a:effectLst>
                <a:latin typeface="Calibri" panose="020F0502020204030204" pitchFamily="34" charset="0"/>
              </a:rPr>
              <a:t> </a:t>
            </a:r>
            <a:r>
              <a:rPr lang="uk-UA" dirty="0" smtClean="0">
                <a:ln>
                  <a:solidFill>
                    <a:srgbClr val="002060"/>
                  </a:solidFill>
                </a:ln>
                <a:solidFill>
                  <a:srgbClr val="002060"/>
                </a:solidFill>
                <a:latin typeface="Calibri" panose="020F0502020204030204" pitchFamily="34" charset="0"/>
              </a:rPr>
              <a:t>результат в </a:t>
            </a:r>
            <a:r>
              <a:rPr lang="uk-UA" dirty="0" err="1" smtClean="0">
                <a:ln>
                  <a:solidFill>
                    <a:srgbClr val="002060"/>
                  </a:solidFill>
                </a:ln>
                <a:solidFill>
                  <a:srgbClr val="002060"/>
                </a:solidFill>
                <a:latin typeface="Calibri" panose="020F0502020204030204" pitchFamily="34" charset="0"/>
              </a:rPr>
              <a:t>антирейтингу</a:t>
            </a:r>
            <a:r>
              <a:rPr lang="uk-UA" dirty="0" smtClean="0">
                <a:ln>
                  <a:solidFill>
                    <a:srgbClr val="002060"/>
                  </a:solidFill>
                </a:ln>
                <a:solidFill>
                  <a:srgbClr val="002060"/>
                </a:solidFill>
                <a:latin typeface="Calibri" panose="020F0502020204030204" pitchFamily="34" charset="0"/>
              </a:rPr>
              <a:t> інфраструктурних енергетичних монополій:</a:t>
            </a:r>
          </a:p>
          <a:p>
            <a:pPr marL="342900" indent="-342900" algn="just">
              <a:buAutoNum type="arabicPeriod"/>
            </a:pPr>
            <a:r>
              <a:rPr lang="uk-UA" dirty="0">
                <a:ln>
                  <a:solidFill>
                    <a:srgbClr val="002060"/>
                  </a:solidFill>
                </a:ln>
                <a:solidFill>
                  <a:schemeClr val="accent2"/>
                </a:solidFill>
                <a:latin typeface="Calibri" panose="020F0502020204030204" pitchFamily="34" charset="0"/>
              </a:rPr>
              <a:t>Газотранспортна </a:t>
            </a:r>
            <a:r>
              <a:rPr lang="uk-UA" dirty="0" smtClean="0">
                <a:ln>
                  <a:solidFill>
                    <a:srgbClr val="002060"/>
                  </a:solidFill>
                </a:ln>
                <a:solidFill>
                  <a:schemeClr val="accent2"/>
                </a:solidFill>
                <a:latin typeface="Calibri" panose="020F0502020204030204" pitchFamily="34" charset="0"/>
              </a:rPr>
              <a:t>система (ПАТ «Укртрансгаз»)	- 17,9 млрд. кВт*годин</a:t>
            </a:r>
          </a:p>
          <a:p>
            <a:pPr marL="342900" indent="-342900" algn="just">
              <a:buAutoNum type="arabicPeriod"/>
            </a:pPr>
            <a:r>
              <a:rPr lang="uk-UA" dirty="0">
                <a:ln>
                  <a:solidFill>
                    <a:srgbClr val="002060"/>
                  </a:solidFill>
                </a:ln>
                <a:solidFill>
                  <a:srgbClr val="2F2F81"/>
                </a:solidFill>
                <a:latin typeface="Calibri" panose="020F0502020204030204" pitchFamily="34" charset="0"/>
              </a:rPr>
              <a:t>Розподільчі </a:t>
            </a:r>
            <a:r>
              <a:rPr lang="uk-UA" dirty="0" smtClean="0">
                <a:ln>
                  <a:solidFill>
                    <a:srgbClr val="002060"/>
                  </a:solidFill>
                </a:ln>
                <a:solidFill>
                  <a:srgbClr val="2F2F81"/>
                </a:solidFill>
                <a:latin typeface="Calibri" panose="020F0502020204030204" pitchFamily="34" charset="0"/>
              </a:rPr>
              <a:t>тепломережі			- </a:t>
            </a:r>
            <a:r>
              <a:rPr lang="uk-UA" dirty="0">
                <a:ln>
                  <a:solidFill>
                    <a:srgbClr val="002060"/>
                  </a:solidFill>
                </a:ln>
                <a:solidFill>
                  <a:srgbClr val="2F2F81"/>
                </a:solidFill>
                <a:latin typeface="Calibri" panose="020F0502020204030204" pitchFamily="34" charset="0"/>
              </a:rPr>
              <a:t>17,3 млрд. </a:t>
            </a:r>
            <a:r>
              <a:rPr lang="uk-UA" dirty="0" smtClean="0">
                <a:ln>
                  <a:solidFill>
                    <a:srgbClr val="002060"/>
                  </a:solidFill>
                </a:ln>
                <a:solidFill>
                  <a:srgbClr val="2F2F81"/>
                </a:solidFill>
                <a:latin typeface="Calibri" panose="020F0502020204030204" pitchFamily="34" charset="0"/>
              </a:rPr>
              <a:t>кВт*годин</a:t>
            </a:r>
          </a:p>
          <a:p>
            <a:pPr marL="342900" indent="-342900" algn="just">
              <a:buFontTx/>
              <a:buAutoNum type="arabicPeriod"/>
            </a:pPr>
            <a:r>
              <a:rPr lang="uk-UA" dirty="0" smtClean="0">
                <a:ln>
                  <a:solidFill>
                    <a:srgbClr val="002060"/>
                  </a:solidFill>
                </a:ln>
                <a:solidFill>
                  <a:schemeClr val="accent6"/>
                </a:solidFill>
                <a:latin typeface="Calibri" panose="020F0502020204030204" pitchFamily="34" charset="0"/>
              </a:rPr>
              <a:t>Розподільчі ЛЕП (обленерго)			- 12,9 </a:t>
            </a:r>
            <a:r>
              <a:rPr lang="uk-UA" dirty="0">
                <a:ln>
                  <a:solidFill>
                    <a:srgbClr val="002060"/>
                  </a:solidFill>
                </a:ln>
                <a:solidFill>
                  <a:schemeClr val="accent6"/>
                </a:solidFill>
                <a:latin typeface="Calibri" panose="020F0502020204030204" pitchFamily="34" charset="0"/>
              </a:rPr>
              <a:t>млрд. </a:t>
            </a:r>
            <a:r>
              <a:rPr lang="uk-UA" dirty="0" smtClean="0">
                <a:ln>
                  <a:solidFill>
                    <a:srgbClr val="002060"/>
                  </a:solidFill>
                </a:ln>
                <a:solidFill>
                  <a:schemeClr val="accent6"/>
                </a:solidFill>
                <a:latin typeface="Calibri" panose="020F0502020204030204" pitchFamily="34" charset="0"/>
              </a:rPr>
              <a:t>кВт*годин</a:t>
            </a:r>
          </a:p>
          <a:p>
            <a:pPr marL="342900" indent="-342900" algn="just">
              <a:buFontTx/>
              <a:buAutoNum type="arabicPeriod"/>
            </a:pPr>
            <a:r>
              <a:rPr lang="uk-UA" b="1" dirty="0">
                <a:ln>
                  <a:solidFill>
                    <a:srgbClr val="002060"/>
                  </a:solidFill>
                </a:ln>
                <a:solidFill>
                  <a:srgbClr val="2F2F81"/>
                </a:solidFill>
                <a:effectLst>
                  <a:outerShdw blurRad="38100" dist="38100" dir="2700000" algn="tl">
                    <a:srgbClr val="000000">
                      <a:alpha val="43137"/>
                    </a:srgbClr>
                  </a:outerShdw>
                </a:effectLst>
                <a:latin typeface="Calibri" panose="020F0502020204030204" pitchFamily="34" charset="0"/>
              </a:rPr>
              <a:t>Газорозподільні </a:t>
            </a:r>
            <a:r>
              <a:rPr lang="uk-UA" b="1" dirty="0" smtClean="0">
                <a:ln>
                  <a:solidFill>
                    <a:srgbClr val="002060"/>
                  </a:solidFill>
                </a:ln>
                <a:solidFill>
                  <a:srgbClr val="2F2F81"/>
                </a:solidFill>
                <a:effectLst>
                  <a:outerShdw blurRad="38100" dist="38100" dir="2700000" algn="tl">
                    <a:srgbClr val="000000">
                      <a:alpha val="43137"/>
                    </a:srgbClr>
                  </a:outerShdw>
                </a:effectLst>
                <a:latin typeface="Calibri" panose="020F0502020204030204" pitchFamily="34" charset="0"/>
              </a:rPr>
              <a:t>системи (</a:t>
            </a:r>
            <a:r>
              <a:rPr lang="uk-UA" b="1" dirty="0">
                <a:ln>
                  <a:solidFill>
                    <a:srgbClr val="002060"/>
                  </a:solidFill>
                </a:ln>
                <a:solidFill>
                  <a:srgbClr val="2F2F81"/>
                </a:solidFill>
                <a:effectLst>
                  <a:outerShdw blurRad="38100" dist="38100" dir="2700000" algn="tl">
                    <a:srgbClr val="000000">
                      <a:alpha val="43137"/>
                    </a:srgbClr>
                  </a:outerShdw>
                </a:effectLst>
                <a:latin typeface="Calibri" panose="020F0502020204030204" pitchFamily="34" charset="0"/>
              </a:rPr>
              <a:t>облгази</a:t>
            </a:r>
            <a:r>
              <a:rPr lang="uk-UA" b="1" dirty="0" smtClean="0">
                <a:ln>
                  <a:solidFill>
                    <a:srgbClr val="002060"/>
                  </a:solidFill>
                </a:ln>
                <a:solidFill>
                  <a:srgbClr val="2F2F81"/>
                </a:solidFill>
                <a:effectLst>
                  <a:outerShdw blurRad="38100" dist="38100" dir="2700000" algn="tl">
                    <a:srgbClr val="000000">
                      <a:alpha val="43137"/>
                    </a:srgbClr>
                  </a:outerShdw>
                </a:effectLst>
                <a:latin typeface="Calibri" panose="020F0502020204030204" pitchFamily="34" charset="0"/>
              </a:rPr>
              <a:t>)</a:t>
            </a:r>
            <a:r>
              <a:rPr lang="uk-UA" b="1" dirty="0">
                <a:ln>
                  <a:solidFill>
                    <a:srgbClr val="002060"/>
                  </a:solidFill>
                </a:ln>
                <a:solidFill>
                  <a:srgbClr val="2F2F81"/>
                </a:solidFill>
                <a:effectLst>
                  <a:outerShdw blurRad="38100" dist="38100" dir="2700000" algn="tl">
                    <a:srgbClr val="000000">
                      <a:alpha val="43137"/>
                    </a:srgbClr>
                  </a:outerShdw>
                </a:effectLst>
                <a:latin typeface="Calibri" panose="020F0502020204030204" pitchFamily="34" charset="0"/>
              </a:rPr>
              <a:t> </a:t>
            </a:r>
            <a:r>
              <a:rPr lang="uk-UA" b="1" dirty="0" smtClean="0">
                <a:ln>
                  <a:solidFill>
                    <a:srgbClr val="002060"/>
                  </a:solidFill>
                </a:ln>
                <a:solidFill>
                  <a:srgbClr val="2F2F81"/>
                </a:solidFill>
                <a:effectLst>
                  <a:outerShdw blurRad="38100" dist="38100" dir="2700000" algn="tl">
                    <a:srgbClr val="000000">
                      <a:alpha val="43137"/>
                    </a:srgbClr>
                  </a:outerShdw>
                </a:effectLst>
                <a:latin typeface="Calibri" panose="020F0502020204030204" pitchFamily="34" charset="0"/>
              </a:rPr>
              <a:t>		- 10,3 </a:t>
            </a:r>
            <a:r>
              <a:rPr lang="uk-UA" b="1" dirty="0">
                <a:ln>
                  <a:solidFill>
                    <a:srgbClr val="002060"/>
                  </a:solidFill>
                </a:ln>
                <a:solidFill>
                  <a:srgbClr val="2F2F81"/>
                </a:solidFill>
                <a:effectLst>
                  <a:outerShdw blurRad="38100" dist="38100" dir="2700000" algn="tl">
                    <a:srgbClr val="000000">
                      <a:alpha val="43137"/>
                    </a:srgbClr>
                  </a:outerShdw>
                </a:effectLst>
                <a:latin typeface="Calibri" panose="020F0502020204030204" pitchFamily="34" charset="0"/>
              </a:rPr>
              <a:t>млрд. </a:t>
            </a:r>
            <a:r>
              <a:rPr lang="uk-UA" b="1" dirty="0" smtClean="0">
                <a:ln>
                  <a:solidFill>
                    <a:srgbClr val="002060"/>
                  </a:solidFill>
                </a:ln>
                <a:solidFill>
                  <a:srgbClr val="2F2F81"/>
                </a:solidFill>
                <a:effectLst>
                  <a:outerShdw blurRad="38100" dist="38100" dir="2700000" algn="tl">
                    <a:srgbClr val="000000">
                      <a:alpha val="43137"/>
                    </a:srgbClr>
                  </a:outerShdw>
                </a:effectLst>
                <a:latin typeface="Calibri" panose="020F0502020204030204" pitchFamily="34" charset="0"/>
              </a:rPr>
              <a:t>кВт*годин</a:t>
            </a:r>
          </a:p>
          <a:p>
            <a:pPr marL="342900" indent="-342900" algn="just">
              <a:buFontTx/>
              <a:buAutoNum type="arabicPeriod"/>
            </a:pPr>
            <a:r>
              <a:rPr lang="uk-UA" dirty="0">
                <a:ln>
                  <a:solidFill>
                    <a:srgbClr val="002060"/>
                  </a:solidFill>
                </a:ln>
                <a:solidFill>
                  <a:schemeClr val="accent6"/>
                </a:solidFill>
                <a:latin typeface="Calibri" panose="020F0502020204030204" pitchFamily="34" charset="0"/>
              </a:rPr>
              <a:t>Магістральні </a:t>
            </a:r>
            <a:r>
              <a:rPr lang="uk-UA" dirty="0" smtClean="0">
                <a:ln>
                  <a:solidFill>
                    <a:srgbClr val="002060"/>
                  </a:solidFill>
                </a:ln>
                <a:solidFill>
                  <a:schemeClr val="accent6"/>
                </a:solidFill>
                <a:latin typeface="Calibri" panose="020F0502020204030204" pitchFamily="34" charset="0"/>
              </a:rPr>
              <a:t>ЛЕП (НЕК </a:t>
            </a:r>
            <a:r>
              <a:rPr lang="uk-UA" dirty="0">
                <a:ln>
                  <a:solidFill>
                    <a:srgbClr val="002060"/>
                  </a:solidFill>
                </a:ln>
                <a:solidFill>
                  <a:schemeClr val="accent6"/>
                </a:solidFill>
                <a:latin typeface="Calibri" panose="020F0502020204030204" pitchFamily="34" charset="0"/>
              </a:rPr>
              <a:t>«Укренерго</a:t>
            </a:r>
            <a:r>
              <a:rPr lang="uk-UA" dirty="0" smtClean="0">
                <a:ln>
                  <a:solidFill>
                    <a:srgbClr val="002060"/>
                  </a:solidFill>
                </a:ln>
                <a:solidFill>
                  <a:schemeClr val="accent6"/>
                </a:solidFill>
                <a:latin typeface="Calibri" panose="020F0502020204030204" pitchFamily="34" charset="0"/>
              </a:rPr>
              <a:t>»)</a:t>
            </a:r>
            <a:r>
              <a:rPr lang="uk-UA" dirty="0">
                <a:ln>
                  <a:solidFill>
                    <a:srgbClr val="002060"/>
                  </a:solidFill>
                </a:ln>
                <a:solidFill>
                  <a:schemeClr val="accent6"/>
                </a:solidFill>
                <a:latin typeface="Calibri" panose="020F0502020204030204" pitchFamily="34" charset="0"/>
              </a:rPr>
              <a:t> </a:t>
            </a:r>
            <a:r>
              <a:rPr lang="uk-UA" dirty="0" smtClean="0">
                <a:ln>
                  <a:solidFill>
                    <a:srgbClr val="002060"/>
                  </a:solidFill>
                </a:ln>
                <a:solidFill>
                  <a:schemeClr val="accent6"/>
                </a:solidFill>
                <a:latin typeface="Calibri" panose="020F0502020204030204" pitchFamily="34" charset="0"/>
              </a:rPr>
              <a:t>		-   3,8 </a:t>
            </a:r>
            <a:r>
              <a:rPr lang="uk-UA" dirty="0">
                <a:ln>
                  <a:solidFill>
                    <a:srgbClr val="002060"/>
                  </a:solidFill>
                </a:ln>
                <a:solidFill>
                  <a:schemeClr val="accent6"/>
                </a:solidFill>
                <a:latin typeface="Calibri" panose="020F0502020204030204" pitchFamily="34" charset="0"/>
              </a:rPr>
              <a:t>млрд. кВт*годин</a:t>
            </a:r>
          </a:p>
          <a:p>
            <a:pPr marL="342900" indent="-342900" algn="just">
              <a:buFontTx/>
              <a:buAutoNum type="arabicPeriod"/>
            </a:pPr>
            <a:endParaRPr lang="uk-UA" dirty="0">
              <a:ln>
                <a:solidFill>
                  <a:srgbClr val="002060"/>
                </a:solidFill>
              </a:ln>
              <a:solidFill>
                <a:srgbClr val="2F2F81"/>
              </a:solidFill>
              <a:latin typeface="Calibri" panose="020F0502020204030204" pitchFamily="34" charset="0"/>
            </a:endParaRPr>
          </a:p>
          <a:p>
            <a:pPr algn="just"/>
            <a:r>
              <a:rPr lang="uk-UA" b="1" dirty="0" smtClean="0">
                <a:ln>
                  <a:solidFill>
                    <a:srgbClr val="002060"/>
                  </a:solidFill>
                </a:ln>
                <a:solidFill>
                  <a:srgbClr val="002060"/>
                </a:solidFill>
                <a:latin typeface="Calibri" panose="020F0502020204030204" pitchFamily="34" charset="0"/>
              </a:rPr>
              <a:t>По-друге, </a:t>
            </a:r>
            <a:r>
              <a:rPr lang="uk-UA" dirty="0" smtClean="0">
                <a:ln>
                  <a:solidFill>
                    <a:srgbClr val="002060"/>
                  </a:solidFill>
                </a:ln>
                <a:solidFill>
                  <a:srgbClr val="002060"/>
                </a:solidFill>
                <a:latin typeface="Calibri" panose="020F0502020204030204" pitchFamily="34" charset="0"/>
              </a:rPr>
              <a:t>ВТВ це умовна негерметичність газового балону ГРС (протяжність ГРС більше 409 </a:t>
            </a:r>
            <a:r>
              <a:rPr lang="uk-UA" dirty="0" err="1" smtClean="0">
                <a:ln>
                  <a:solidFill>
                    <a:srgbClr val="002060"/>
                  </a:solidFill>
                </a:ln>
                <a:solidFill>
                  <a:srgbClr val="002060"/>
                </a:solidFill>
                <a:latin typeface="Calibri" panose="020F0502020204030204" pitchFamily="34" charset="0"/>
              </a:rPr>
              <a:t>тис.км</a:t>
            </a:r>
            <a:r>
              <a:rPr lang="uk-UA" dirty="0" smtClean="0">
                <a:ln>
                  <a:solidFill>
                    <a:srgbClr val="002060"/>
                  </a:solidFill>
                </a:ln>
                <a:solidFill>
                  <a:srgbClr val="002060"/>
                </a:solidFill>
                <a:latin typeface="Calibri" panose="020F0502020204030204" pitchFamily="34" charset="0"/>
              </a:rPr>
              <a:t>, третя в Європі) залежить виключно від технічного стану та якості складових ГРС, та практично не залежить від обсягу про транспортованого газу. Через це при падінні обсягів розподілу газу, відносні втрати штучно зростають. </a:t>
            </a:r>
          </a:p>
          <a:p>
            <a:pPr algn="just"/>
            <a:r>
              <a:rPr lang="uk-UA" dirty="0" smtClean="0">
                <a:ln>
                  <a:solidFill>
                    <a:srgbClr val="002060"/>
                  </a:solidFill>
                </a:ln>
                <a:solidFill>
                  <a:srgbClr val="002060"/>
                </a:solidFill>
                <a:latin typeface="Calibri" panose="020F0502020204030204" pitchFamily="34" charset="0"/>
              </a:rPr>
              <a:t>Обсяг ВТВ в Україні останні 12 років складав в середньому </a:t>
            </a:r>
            <a:r>
              <a:rPr lang="uk-UA" dirty="0" smtClean="0">
                <a:ln>
                  <a:solidFill>
                    <a:srgbClr val="002060"/>
                  </a:solidFill>
                </a:ln>
                <a:solidFill>
                  <a:schemeClr val="tx2"/>
                </a:solidFill>
                <a:latin typeface="Calibri" panose="020F0502020204030204" pitchFamily="34" charset="0"/>
              </a:rPr>
              <a:t>1 млрд м3</a:t>
            </a:r>
            <a:r>
              <a:rPr lang="uk-UA" dirty="0" smtClean="0">
                <a:ln>
                  <a:solidFill>
                    <a:srgbClr val="002060"/>
                  </a:solidFill>
                </a:ln>
                <a:solidFill>
                  <a:srgbClr val="002060"/>
                </a:solidFill>
                <a:latin typeface="Calibri" panose="020F0502020204030204" pitchFamily="34" charset="0"/>
              </a:rPr>
              <a:t>, що складає </a:t>
            </a:r>
          </a:p>
          <a:p>
            <a:pPr algn="just"/>
            <a:r>
              <a:rPr lang="uk-UA" dirty="0" smtClean="0">
                <a:ln>
                  <a:solidFill>
                    <a:srgbClr val="002060"/>
                  </a:solidFill>
                </a:ln>
                <a:solidFill>
                  <a:schemeClr val="tx2"/>
                </a:solidFill>
                <a:latin typeface="Calibri" panose="020F0502020204030204" pitchFamily="34" charset="0"/>
              </a:rPr>
              <a:t>1,</a:t>
            </a:r>
            <a:r>
              <a:rPr lang="en-US" dirty="0" smtClean="0">
                <a:ln>
                  <a:solidFill>
                    <a:srgbClr val="002060"/>
                  </a:solidFill>
                </a:ln>
                <a:solidFill>
                  <a:schemeClr val="tx2"/>
                </a:solidFill>
                <a:latin typeface="Calibri" panose="020F0502020204030204" pitchFamily="34" charset="0"/>
              </a:rPr>
              <a:t>18</a:t>
            </a:r>
            <a:r>
              <a:rPr lang="uk-UA" dirty="0" smtClean="0">
                <a:ln>
                  <a:solidFill>
                    <a:srgbClr val="002060"/>
                  </a:solidFill>
                </a:ln>
                <a:solidFill>
                  <a:schemeClr val="tx2"/>
                </a:solidFill>
                <a:latin typeface="Calibri" panose="020F0502020204030204" pitchFamily="34" charset="0"/>
              </a:rPr>
              <a:t>% </a:t>
            </a:r>
            <a:r>
              <a:rPr lang="uk-UA" dirty="0" smtClean="0">
                <a:ln>
                  <a:solidFill>
                    <a:srgbClr val="002060"/>
                  </a:solidFill>
                </a:ln>
                <a:solidFill>
                  <a:srgbClr val="002060"/>
                </a:solidFill>
                <a:latin typeface="Calibri" panose="020F0502020204030204" pitchFamily="34" charset="0"/>
              </a:rPr>
              <a:t>від обсягу розподілу для </a:t>
            </a:r>
            <a:r>
              <a:rPr lang="uk-UA" dirty="0" smtClean="0">
                <a:ln>
                  <a:solidFill>
                    <a:srgbClr val="002060"/>
                  </a:solidFill>
                </a:ln>
                <a:solidFill>
                  <a:schemeClr val="tx2"/>
                </a:solidFill>
                <a:latin typeface="Calibri" panose="020F0502020204030204" pitchFamily="34" charset="0"/>
              </a:rPr>
              <a:t>85 млрд. м3 </a:t>
            </a:r>
            <a:r>
              <a:rPr lang="uk-UA" dirty="0" smtClean="0">
                <a:ln>
                  <a:solidFill>
                    <a:srgbClr val="002060"/>
                  </a:solidFill>
                </a:ln>
                <a:solidFill>
                  <a:srgbClr val="002060"/>
                </a:solidFill>
                <a:latin typeface="Calibri" panose="020F0502020204030204" pitchFamily="34" charset="0"/>
              </a:rPr>
              <a:t>2004 році, та </a:t>
            </a:r>
          </a:p>
          <a:p>
            <a:pPr algn="just"/>
            <a:r>
              <a:rPr lang="en-US" dirty="0" smtClean="0">
                <a:ln>
                  <a:solidFill>
                    <a:srgbClr val="002060"/>
                  </a:solidFill>
                </a:ln>
                <a:solidFill>
                  <a:schemeClr val="tx2"/>
                </a:solidFill>
                <a:latin typeface="Calibri" panose="020F0502020204030204" pitchFamily="34" charset="0"/>
              </a:rPr>
              <a:t>3,8</a:t>
            </a:r>
            <a:r>
              <a:rPr lang="uk-UA" dirty="0" smtClean="0">
                <a:ln>
                  <a:solidFill>
                    <a:srgbClr val="002060"/>
                  </a:solidFill>
                </a:ln>
                <a:solidFill>
                  <a:schemeClr val="tx2"/>
                </a:solidFill>
                <a:latin typeface="Calibri" panose="020F0502020204030204" pitchFamily="34" charset="0"/>
              </a:rPr>
              <a:t>9</a:t>
            </a:r>
            <a:r>
              <a:rPr lang="en-US" dirty="0" smtClean="0">
                <a:ln>
                  <a:solidFill>
                    <a:srgbClr val="002060"/>
                  </a:solidFill>
                </a:ln>
                <a:solidFill>
                  <a:schemeClr val="tx2"/>
                </a:solidFill>
                <a:latin typeface="Calibri" panose="020F0502020204030204" pitchFamily="34" charset="0"/>
              </a:rPr>
              <a:t>%</a:t>
            </a:r>
            <a:r>
              <a:rPr lang="en-US" dirty="0" smtClean="0">
                <a:ln>
                  <a:solidFill>
                    <a:srgbClr val="002060"/>
                  </a:solidFill>
                </a:ln>
                <a:solidFill>
                  <a:srgbClr val="002060"/>
                </a:solidFill>
                <a:latin typeface="Calibri" panose="020F0502020204030204" pitchFamily="34" charset="0"/>
              </a:rPr>
              <a:t> </a:t>
            </a:r>
            <a:r>
              <a:rPr lang="uk-UA" dirty="0">
                <a:ln>
                  <a:solidFill>
                    <a:srgbClr val="002060"/>
                  </a:solidFill>
                </a:ln>
                <a:solidFill>
                  <a:srgbClr val="002060"/>
                </a:solidFill>
                <a:latin typeface="Calibri" panose="020F0502020204030204" pitchFamily="34" charset="0"/>
              </a:rPr>
              <a:t>від обсягу розподілу для </a:t>
            </a:r>
            <a:r>
              <a:rPr lang="en-US" dirty="0" smtClean="0">
                <a:ln>
                  <a:solidFill>
                    <a:srgbClr val="002060"/>
                  </a:solidFill>
                </a:ln>
                <a:solidFill>
                  <a:schemeClr val="tx2"/>
                </a:solidFill>
                <a:latin typeface="Calibri" panose="020F0502020204030204" pitchFamily="34" charset="0"/>
              </a:rPr>
              <a:t>26 </a:t>
            </a:r>
            <a:r>
              <a:rPr lang="uk-UA" dirty="0" smtClean="0">
                <a:ln>
                  <a:solidFill>
                    <a:srgbClr val="002060"/>
                  </a:solidFill>
                </a:ln>
                <a:solidFill>
                  <a:schemeClr val="tx2"/>
                </a:solidFill>
                <a:latin typeface="Calibri" panose="020F0502020204030204" pitchFamily="34" charset="0"/>
              </a:rPr>
              <a:t>млрд</a:t>
            </a:r>
            <a:r>
              <a:rPr lang="uk-UA" dirty="0">
                <a:ln>
                  <a:solidFill>
                    <a:srgbClr val="002060"/>
                  </a:solidFill>
                </a:ln>
                <a:solidFill>
                  <a:schemeClr val="tx2"/>
                </a:solidFill>
                <a:latin typeface="Calibri" panose="020F0502020204030204" pitchFamily="34" charset="0"/>
              </a:rPr>
              <a:t>. м3 </a:t>
            </a:r>
            <a:r>
              <a:rPr lang="uk-UA" dirty="0" smtClean="0">
                <a:ln>
                  <a:solidFill>
                    <a:srgbClr val="002060"/>
                  </a:solidFill>
                </a:ln>
                <a:solidFill>
                  <a:srgbClr val="002060"/>
                </a:solidFill>
                <a:latin typeface="Calibri" panose="020F0502020204030204" pitchFamily="34" charset="0"/>
              </a:rPr>
              <a:t>20</a:t>
            </a:r>
            <a:r>
              <a:rPr lang="en-US" dirty="0" smtClean="0">
                <a:ln>
                  <a:solidFill>
                    <a:srgbClr val="002060"/>
                  </a:solidFill>
                </a:ln>
                <a:solidFill>
                  <a:srgbClr val="002060"/>
                </a:solidFill>
                <a:latin typeface="Calibri" panose="020F0502020204030204" pitchFamily="34" charset="0"/>
              </a:rPr>
              <a:t>16 </a:t>
            </a:r>
            <a:r>
              <a:rPr lang="uk-UA" dirty="0" smtClean="0">
                <a:ln>
                  <a:solidFill>
                    <a:srgbClr val="002060"/>
                  </a:solidFill>
                </a:ln>
                <a:solidFill>
                  <a:srgbClr val="002060"/>
                </a:solidFill>
                <a:latin typeface="Calibri" panose="020F0502020204030204" pitchFamily="34" charset="0"/>
              </a:rPr>
              <a:t>році</a:t>
            </a:r>
            <a:endParaRPr lang="uk-UA" dirty="0">
              <a:ln>
                <a:solidFill>
                  <a:srgbClr val="002060"/>
                </a:solidFill>
              </a:ln>
              <a:solidFill>
                <a:srgbClr val="2F2F81"/>
              </a:solidFill>
              <a:latin typeface="Calibri" panose="020F0502020204030204" pitchFamily="34" charset="0"/>
            </a:endParaRPr>
          </a:p>
          <a:p>
            <a:pPr marL="342900" indent="-342900" algn="just">
              <a:buFontTx/>
              <a:buAutoNum type="arabicPeriod"/>
            </a:pPr>
            <a:endParaRPr lang="uk-UA" dirty="0">
              <a:ln>
                <a:solidFill>
                  <a:srgbClr val="002060"/>
                </a:solidFill>
              </a:ln>
              <a:solidFill>
                <a:srgbClr val="2F2F81"/>
              </a:solidFill>
              <a:latin typeface="Calibri" panose="020F0502020204030204" pitchFamily="34" charset="0"/>
            </a:endParaRPr>
          </a:p>
          <a:p>
            <a:pPr marL="342900" indent="-342900" algn="just">
              <a:buFontTx/>
              <a:buAutoNum type="arabicPeriod"/>
            </a:pPr>
            <a:endParaRPr lang="uk-UA" dirty="0" smtClean="0">
              <a:ln>
                <a:solidFill>
                  <a:srgbClr val="002060"/>
                </a:solidFill>
              </a:ln>
              <a:solidFill>
                <a:srgbClr val="2F2F81"/>
              </a:solidFill>
              <a:latin typeface="Calibri" panose="020F0502020204030204" pitchFamily="34" charset="0"/>
            </a:endParaRPr>
          </a:p>
          <a:p>
            <a:pPr marL="342900" indent="-342900" algn="just">
              <a:buFontTx/>
              <a:buAutoNum type="arabicPeriod"/>
            </a:pPr>
            <a:endParaRPr lang="uk-UA" dirty="0">
              <a:ln>
                <a:solidFill>
                  <a:srgbClr val="002060"/>
                </a:solidFill>
              </a:ln>
              <a:solidFill>
                <a:srgbClr val="2F2F81"/>
              </a:solidFill>
              <a:latin typeface="Calibri" panose="020F0502020204030204" pitchFamily="34" charset="0"/>
            </a:endParaRPr>
          </a:p>
          <a:p>
            <a:pPr marL="342900" indent="-342900" algn="just">
              <a:buAutoNum type="arabicPeriod"/>
            </a:pPr>
            <a:endParaRPr lang="uk-UA" dirty="0">
              <a:ln>
                <a:solidFill>
                  <a:srgbClr val="002060"/>
                </a:solidFill>
              </a:ln>
              <a:solidFill>
                <a:srgbClr val="2F2F81"/>
              </a:solidFill>
              <a:latin typeface="Calibri" panose="020F0502020204030204" pitchFamily="34" charset="0"/>
            </a:endParaRPr>
          </a:p>
          <a:p>
            <a:pPr marL="342900" indent="-342900" algn="just">
              <a:buAutoNum type="arabicPeriod"/>
            </a:pPr>
            <a:endParaRPr lang="uk-UA" dirty="0">
              <a:ln>
                <a:solidFill>
                  <a:srgbClr val="002060"/>
                </a:solidFill>
              </a:ln>
              <a:solidFill>
                <a:srgbClr val="2F2F81"/>
              </a:solidFill>
              <a:latin typeface="Calibri" panose="020F0502020204030204" pitchFamily="34" charset="0"/>
            </a:endParaRPr>
          </a:p>
          <a:p>
            <a:pPr marL="342900" indent="-342900" algn="just">
              <a:buAutoNum type="arabicPeriod"/>
            </a:pPr>
            <a:endParaRPr lang="uk-UA" dirty="0">
              <a:ln>
                <a:solidFill>
                  <a:srgbClr val="002060"/>
                </a:solidFill>
              </a:ln>
              <a:solidFill>
                <a:srgbClr val="002060"/>
              </a:solidFill>
              <a:latin typeface="Calibri" panose="020F0502020204030204" pitchFamily="34" charset="0"/>
            </a:endParaRPr>
          </a:p>
          <a:p>
            <a:pPr marL="342900" indent="-342900" algn="just">
              <a:buAutoNum type="arabicPeriod"/>
            </a:pPr>
            <a:endParaRPr lang="uk-UA" dirty="0" smtClean="0">
              <a:ln>
                <a:solidFill>
                  <a:srgbClr val="002060"/>
                </a:solidFill>
              </a:ln>
              <a:solidFill>
                <a:srgbClr val="002060"/>
              </a:solidFill>
              <a:latin typeface="Calibri" panose="020F0502020204030204" pitchFamily="34" charset="0"/>
            </a:endParaRPr>
          </a:p>
          <a:p>
            <a:pPr marL="342900" indent="-342900" algn="just">
              <a:buAutoNum type="arabicPeriod"/>
            </a:pPr>
            <a:endParaRPr lang="uk-UA" dirty="0" smtClean="0">
              <a:ln>
                <a:solidFill>
                  <a:srgbClr val="002060"/>
                </a:solidFill>
              </a:ln>
              <a:solidFill>
                <a:srgbClr val="002060"/>
              </a:solidFill>
              <a:latin typeface="Calibri" panose="020F0502020204030204" pitchFamily="34" charset="0"/>
            </a:endParaRPr>
          </a:p>
          <a:p>
            <a:pPr algn="just"/>
            <a:endParaRPr lang="uk-UA" dirty="0" smtClean="0">
              <a:ln>
                <a:solidFill>
                  <a:srgbClr val="002060"/>
                </a:solidFill>
              </a:ln>
              <a:solidFill>
                <a:srgbClr val="002060"/>
              </a:solidFill>
              <a:latin typeface="Calibri" panose="020F0502020204030204" pitchFamily="34" charset="0"/>
            </a:endParaRPr>
          </a:p>
          <a:p>
            <a:pPr algn="just"/>
            <a:endParaRPr lang="uk-UA" dirty="0" smtClean="0">
              <a:ln>
                <a:solidFill>
                  <a:srgbClr val="002060"/>
                </a:solidFill>
              </a:ln>
              <a:solidFill>
                <a:srgbClr val="002060"/>
              </a:solidFill>
              <a:latin typeface="Calibri" panose="020F0502020204030204" pitchFamily="34" charset="0"/>
            </a:endParaRPr>
          </a:p>
        </p:txBody>
      </p:sp>
    </p:spTree>
    <p:extLst>
      <p:ext uri="{BB962C8B-B14F-4D97-AF65-F5344CB8AC3E}">
        <p14:creationId xmlns:p14="http://schemas.microsoft.com/office/powerpoint/2010/main" val="23390279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txBox="1">
            <a:spLocks/>
          </p:cNvSpPr>
          <p:nvPr/>
        </p:nvSpPr>
        <p:spPr>
          <a:xfrm>
            <a:off x="-2346" y="76200"/>
            <a:ext cx="9146346" cy="732355"/>
          </a:xfrm>
          <a:prstGeom prst="rect">
            <a:avLst/>
          </a:prstGeom>
        </p:spPr>
        <p:txBody>
          <a:bodyPr vert="horz" lIns="0" tIns="42203" rIns="0" bIns="4220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uk-UA" sz="1800" dirty="0">
                <a:solidFill>
                  <a:schemeClr val="accent2"/>
                </a:solidFill>
                <a:effectLst>
                  <a:outerShdw blurRad="38100" dist="38100" dir="2700000" algn="tl">
                    <a:srgbClr val="000000">
                      <a:alpha val="43137"/>
                    </a:srgbClr>
                  </a:outerShdw>
                </a:effectLst>
              </a:rPr>
              <a:t>Обсяги</a:t>
            </a:r>
            <a:r>
              <a:rPr lang="uk-UA" sz="1800" baseline="30000" dirty="0">
                <a:solidFill>
                  <a:schemeClr val="accent2"/>
                </a:solidFill>
                <a:effectLst>
                  <a:outerShdw blurRad="38100" dist="38100" dir="2700000" algn="tl">
                    <a:srgbClr val="000000">
                      <a:alpha val="43137"/>
                    </a:srgbClr>
                  </a:outerShdw>
                </a:effectLst>
              </a:rPr>
              <a:t>1</a:t>
            </a:r>
            <a:r>
              <a:rPr lang="uk-UA" sz="1800" dirty="0">
                <a:solidFill>
                  <a:schemeClr val="accent2"/>
                </a:solidFill>
                <a:effectLst>
                  <a:outerShdw blurRad="38100" dist="38100" dir="2700000" algn="tl">
                    <a:srgbClr val="000000">
                      <a:alpha val="43137"/>
                    </a:srgbClr>
                  </a:outerShdw>
                </a:effectLst>
              </a:rPr>
              <a:t> втрат товарної продукції на об'єктах транспортної інфраструктури</a:t>
            </a:r>
            <a:br>
              <a:rPr lang="uk-UA" sz="1800" dirty="0">
                <a:solidFill>
                  <a:schemeClr val="accent2"/>
                </a:solidFill>
                <a:effectLst>
                  <a:outerShdw blurRad="38100" dist="38100" dir="2700000" algn="tl">
                    <a:srgbClr val="000000">
                      <a:alpha val="43137"/>
                    </a:srgbClr>
                  </a:outerShdw>
                </a:effectLst>
              </a:rPr>
            </a:br>
            <a:r>
              <a:rPr lang="uk-UA" sz="1800" dirty="0">
                <a:solidFill>
                  <a:schemeClr val="accent2"/>
                </a:solidFill>
                <a:effectLst>
                  <a:outerShdw blurRad="38100" dist="38100" dir="2700000" algn="tl">
                    <a:srgbClr val="000000">
                      <a:alpha val="43137"/>
                    </a:srgbClr>
                  </a:outerShdw>
                </a:effectLst>
              </a:rPr>
              <a:t>(газ, електроенергія, тепло, вода)</a:t>
            </a:r>
            <a:endParaRPr lang="uk-UA" sz="1800" dirty="0">
              <a:solidFill>
                <a:schemeClr val="accent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cxnSp>
        <p:nvCxnSpPr>
          <p:cNvPr id="5" name="Прямая соединительная линия 4"/>
          <p:cNvCxnSpPr/>
          <p:nvPr/>
        </p:nvCxnSpPr>
        <p:spPr>
          <a:xfrm>
            <a:off x="0" y="996125"/>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p:cNvCxnSpPr/>
          <p:nvPr/>
        </p:nvCxnSpPr>
        <p:spPr>
          <a:xfrm>
            <a:off x="0" y="1056318"/>
            <a:ext cx="9144000" cy="0"/>
          </a:xfrm>
          <a:prstGeom prst="line">
            <a:avLst/>
          </a:prstGeom>
          <a:ln w="22225"/>
        </p:spPr>
        <p:style>
          <a:lnRef idx="1">
            <a:schemeClr val="accent1"/>
          </a:lnRef>
          <a:fillRef idx="0">
            <a:schemeClr val="accent1"/>
          </a:fillRef>
          <a:effectRef idx="0">
            <a:schemeClr val="accent1"/>
          </a:effectRef>
          <a:fontRef idx="minor">
            <a:schemeClr val="tx1"/>
          </a:fontRef>
        </p:style>
      </p:cxnSp>
      <p:graphicFrame>
        <p:nvGraphicFramePr>
          <p:cNvPr id="9" name="Объект 3"/>
          <p:cNvGraphicFramePr>
            <a:graphicFrameLocks/>
          </p:cNvGraphicFramePr>
          <p:nvPr>
            <p:extLst>
              <p:ext uri="{D42A27DB-BD31-4B8C-83A1-F6EECF244321}">
                <p14:modId xmlns:p14="http://schemas.microsoft.com/office/powerpoint/2010/main" val="1784369247"/>
              </p:ext>
            </p:extLst>
          </p:nvPr>
        </p:nvGraphicFramePr>
        <p:xfrm>
          <a:off x="76199" y="1066801"/>
          <a:ext cx="8915401" cy="4311325"/>
        </p:xfrm>
        <a:graphic>
          <a:graphicData uri="http://schemas.openxmlformats.org/drawingml/2006/table">
            <a:tbl>
              <a:tblPr firstRow="1" firstCol="1" bandRow="1">
                <a:tableStyleId>{93296810-A885-4BE3-A3E7-6D5BEEA58F35}</a:tableStyleId>
              </a:tblPr>
              <a:tblGrid>
                <a:gridCol w="489297"/>
                <a:gridCol w="2178456"/>
                <a:gridCol w="1080501"/>
                <a:gridCol w="1080501"/>
                <a:gridCol w="1027010"/>
                <a:gridCol w="1037709"/>
                <a:gridCol w="930728"/>
                <a:gridCol w="1091199"/>
              </a:tblGrid>
              <a:tr h="609599">
                <a:tc gridSpan="2">
                  <a:txBody>
                    <a:bodyPr/>
                    <a:lstStyle/>
                    <a:p>
                      <a:pPr algn="ctr">
                        <a:spcAft>
                          <a:spcPts val="0"/>
                        </a:spcAft>
                      </a:pPr>
                      <a:r>
                        <a:rPr lang="uk-UA" sz="1100" dirty="0">
                          <a:effectLst/>
                        </a:rPr>
                        <a:t>Транспортна</a:t>
                      </a:r>
                      <a:endParaRPr lang="ru-RU" sz="1000" dirty="0">
                        <a:effectLst/>
                      </a:endParaRPr>
                    </a:p>
                    <a:p>
                      <a:pPr algn="ctr">
                        <a:spcAft>
                          <a:spcPts val="0"/>
                        </a:spcAft>
                      </a:pPr>
                      <a:r>
                        <a:rPr lang="uk-UA" sz="1100" dirty="0">
                          <a:effectLst/>
                        </a:rPr>
                        <a:t>інфраструктура</a:t>
                      </a:r>
                      <a:endParaRPr lang="ru-RU" sz="1000" dirty="0">
                        <a:solidFill>
                          <a:srgbClr val="0000FF"/>
                        </a:solidFill>
                        <a:effectLst/>
                        <a:latin typeface="Calibri"/>
                        <a:ea typeface="Calibri"/>
                        <a:cs typeface="Times New Roman"/>
                      </a:endParaRPr>
                    </a:p>
                  </a:txBody>
                  <a:tcPr marL="64129" marR="64129" marT="0" marB="0"/>
                </a:tc>
                <a:tc hMerge="1">
                  <a:txBody>
                    <a:bodyPr/>
                    <a:lstStyle/>
                    <a:p>
                      <a:endParaRPr lang="ru-RU"/>
                    </a:p>
                  </a:txBody>
                  <a:tcPr/>
                </a:tc>
                <a:tc gridSpan="2">
                  <a:txBody>
                    <a:bodyPr/>
                    <a:lstStyle/>
                    <a:p>
                      <a:pPr algn="ctr">
                        <a:spcAft>
                          <a:spcPts val="0"/>
                        </a:spcAft>
                      </a:pPr>
                      <a:r>
                        <a:rPr lang="uk-UA" sz="1100" dirty="0">
                          <a:effectLst/>
                        </a:rPr>
                        <a:t>Обсяг</a:t>
                      </a:r>
                      <a:endParaRPr lang="ru-RU" sz="1000" dirty="0">
                        <a:effectLst/>
                      </a:endParaRPr>
                    </a:p>
                    <a:p>
                      <a:pPr algn="ctr">
                        <a:spcAft>
                          <a:spcPts val="0"/>
                        </a:spcAft>
                      </a:pPr>
                      <a:r>
                        <a:rPr lang="uk-UA" sz="1100" dirty="0" err="1">
                          <a:effectLst/>
                        </a:rPr>
                        <a:t>протранспортованої</a:t>
                      </a:r>
                      <a:endParaRPr lang="ru-RU" sz="1000" dirty="0">
                        <a:effectLst/>
                      </a:endParaRPr>
                    </a:p>
                    <a:p>
                      <a:pPr algn="ctr">
                        <a:spcAft>
                          <a:spcPts val="0"/>
                        </a:spcAft>
                      </a:pPr>
                      <a:r>
                        <a:rPr lang="uk-UA" sz="1100" dirty="0">
                          <a:effectLst/>
                        </a:rPr>
                        <a:t>продукції  за 2016</a:t>
                      </a:r>
                      <a:endParaRPr lang="ru-RU" sz="1000" dirty="0">
                        <a:solidFill>
                          <a:srgbClr val="0000FF"/>
                        </a:solidFill>
                        <a:effectLst/>
                        <a:latin typeface="Calibri"/>
                        <a:ea typeface="Calibri"/>
                        <a:cs typeface="Times New Roman"/>
                      </a:endParaRPr>
                    </a:p>
                  </a:txBody>
                  <a:tcPr marL="64129" marR="64129" marT="0" marB="0"/>
                </a:tc>
                <a:tc hMerge="1">
                  <a:txBody>
                    <a:bodyPr/>
                    <a:lstStyle/>
                    <a:p>
                      <a:endParaRPr lang="ru-RU"/>
                    </a:p>
                  </a:txBody>
                  <a:tcPr/>
                </a:tc>
                <a:tc gridSpan="4">
                  <a:txBody>
                    <a:bodyPr/>
                    <a:lstStyle/>
                    <a:p>
                      <a:pPr algn="ctr">
                        <a:spcAft>
                          <a:spcPts val="0"/>
                        </a:spcAft>
                      </a:pPr>
                      <a:r>
                        <a:rPr lang="uk-UA" sz="1100" dirty="0">
                          <a:effectLst/>
                        </a:rPr>
                        <a:t>Втрати </a:t>
                      </a:r>
                      <a:endParaRPr lang="ru-RU" sz="1000" dirty="0">
                        <a:effectLst/>
                      </a:endParaRPr>
                    </a:p>
                    <a:p>
                      <a:pPr algn="ctr">
                        <a:spcAft>
                          <a:spcPts val="0"/>
                        </a:spcAft>
                      </a:pPr>
                      <a:r>
                        <a:rPr lang="uk-UA" sz="1100" dirty="0">
                          <a:effectLst/>
                        </a:rPr>
                        <a:t>товарної продукції за 2016</a:t>
                      </a:r>
                      <a:endParaRPr lang="ru-RU" sz="1000" dirty="0">
                        <a:solidFill>
                          <a:srgbClr val="0000FF"/>
                        </a:solidFill>
                        <a:effectLst/>
                        <a:latin typeface="Calibri"/>
                        <a:ea typeface="Calibri"/>
                        <a:cs typeface="Times New Roman"/>
                      </a:endParaRPr>
                    </a:p>
                  </a:txBody>
                  <a:tcPr marL="64129" marR="64129" marT="0" marB="0"/>
                </a:tc>
                <a:tc hMerge="1">
                  <a:txBody>
                    <a:bodyPr/>
                    <a:lstStyle/>
                    <a:p>
                      <a:endParaRPr lang="ru-RU"/>
                    </a:p>
                  </a:txBody>
                  <a:tcPr/>
                </a:tc>
                <a:tc hMerge="1">
                  <a:txBody>
                    <a:bodyPr/>
                    <a:lstStyle/>
                    <a:p>
                      <a:endParaRPr lang="ru-RU"/>
                    </a:p>
                  </a:txBody>
                  <a:tcPr/>
                </a:tc>
                <a:tc hMerge="1">
                  <a:txBody>
                    <a:bodyPr/>
                    <a:lstStyle/>
                    <a:p>
                      <a:endParaRPr lang="ru-RU"/>
                    </a:p>
                  </a:txBody>
                  <a:tcPr/>
                </a:tc>
              </a:tr>
              <a:tr h="176354">
                <a:tc gridSpan="2">
                  <a:txBody>
                    <a:bodyPr/>
                    <a:lstStyle/>
                    <a:p>
                      <a:pPr algn="ctr">
                        <a:spcAft>
                          <a:spcPts val="0"/>
                        </a:spcAft>
                      </a:pPr>
                      <a:r>
                        <a:rPr lang="uk-UA" sz="1000" dirty="0">
                          <a:effectLst/>
                        </a:rPr>
                        <a:t>1</a:t>
                      </a:r>
                      <a:endParaRPr lang="ru-RU" sz="1000" dirty="0">
                        <a:solidFill>
                          <a:schemeClr val="accent2"/>
                        </a:solidFill>
                        <a:effectLst/>
                        <a:latin typeface="Calibri"/>
                        <a:ea typeface="Calibri"/>
                        <a:cs typeface="Times New Roman"/>
                      </a:endParaRPr>
                    </a:p>
                  </a:txBody>
                  <a:tcPr marL="64129" marR="64129" marT="0" marB="0" anchor="ctr"/>
                </a:tc>
                <a:tc hMerge="1">
                  <a:txBody>
                    <a:bodyPr/>
                    <a:lstStyle/>
                    <a:p>
                      <a:endParaRPr lang="ru-RU"/>
                    </a:p>
                  </a:txBody>
                  <a:tcPr/>
                </a:tc>
                <a:tc>
                  <a:txBody>
                    <a:bodyPr/>
                    <a:lstStyle/>
                    <a:p>
                      <a:pPr algn="ctr">
                        <a:spcAft>
                          <a:spcPts val="0"/>
                        </a:spcAft>
                      </a:pPr>
                      <a:r>
                        <a:rPr lang="uk-UA" sz="1000" dirty="0">
                          <a:effectLst/>
                        </a:rPr>
                        <a:t>2</a:t>
                      </a:r>
                      <a:endParaRPr lang="ru-RU" sz="1000" dirty="0">
                        <a:solidFill>
                          <a:schemeClr val="accent2"/>
                        </a:solidFill>
                        <a:effectLst/>
                        <a:latin typeface="Calibri"/>
                        <a:ea typeface="Calibri"/>
                        <a:cs typeface="Times New Roman"/>
                      </a:endParaRPr>
                    </a:p>
                  </a:txBody>
                  <a:tcPr marL="64129" marR="64129" marT="0" marB="0" anchor="ctr"/>
                </a:tc>
                <a:tc>
                  <a:txBody>
                    <a:bodyPr/>
                    <a:lstStyle/>
                    <a:p>
                      <a:pPr algn="ctr">
                        <a:spcAft>
                          <a:spcPts val="0"/>
                        </a:spcAft>
                      </a:pPr>
                      <a:r>
                        <a:rPr lang="uk-UA" sz="1000" dirty="0" smtClean="0">
                          <a:effectLst/>
                        </a:rPr>
                        <a:t>3</a:t>
                      </a:r>
                      <a:r>
                        <a:rPr lang="uk-UA" sz="1000" baseline="30000" dirty="0" smtClean="0">
                          <a:effectLst/>
                        </a:rPr>
                        <a:t>2</a:t>
                      </a:r>
                      <a:endParaRPr lang="ru-RU" sz="1000" dirty="0">
                        <a:solidFill>
                          <a:schemeClr val="accent2"/>
                        </a:solidFill>
                        <a:effectLst/>
                        <a:latin typeface="Calibri"/>
                        <a:ea typeface="Calibri"/>
                        <a:cs typeface="Times New Roman"/>
                      </a:endParaRPr>
                    </a:p>
                  </a:txBody>
                  <a:tcPr marL="64129" marR="64129" marT="0" marB="0" anchor="ctr"/>
                </a:tc>
                <a:tc>
                  <a:txBody>
                    <a:bodyPr/>
                    <a:lstStyle/>
                    <a:p>
                      <a:pPr algn="ctr">
                        <a:spcAft>
                          <a:spcPts val="0"/>
                        </a:spcAft>
                      </a:pPr>
                      <a:r>
                        <a:rPr lang="uk-UA" sz="1000" dirty="0">
                          <a:effectLst/>
                        </a:rPr>
                        <a:t>4</a:t>
                      </a:r>
                      <a:endParaRPr lang="ru-RU" sz="1000" dirty="0">
                        <a:solidFill>
                          <a:schemeClr val="accent2"/>
                        </a:solidFill>
                        <a:effectLst/>
                        <a:latin typeface="Calibri"/>
                        <a:ea typeface="Calibri"/>
                        <a:cs typeface="Times New Roman"/>
                      </a:endParaRPr>
                    </a:p>
                  </a:txBody>
                  <a:tcPr marL="64129" marR="64129" marT="0" marB="0" anchor="ctr"/>
                </a:tc>
                <a:tc>
                  <a:txBody>
                    <a:bodyPr/>
                    <a:lstStyle/>
                    <a:p>
                      <a:pPr algn="ctr">
                        <a:spcAft>
                          <a:spcPts val="0"/>
                        </a:spcAft>
                      </a:pPr>
                      <a:r>
                        <a:rPr lang="uk-UA" sz="1000" dirty="0" smtClean="0">
                          <a:effectLst/>
                        </a:rPr>
                        <a:t>5</a:t>
                      </a:r>
                      <a:r>
                        <a:rPr lang="uk-UA" sz="1000" baseline="30000" dirty="0" smtClean="0">
                          <a:effectLst/>
                        </a:rPr>
                        <a:t>2</a:t>
                      </a:r>
                      <a:endParaRPr lang="ru-RU" sz="1000" dirty="0">
                        <a:solidFill>
                          <a:schemeClr val="accent2"/>
                        </a:solidFill>
                        <a:effectLst/>
                        <a:latin typeface="Calibri"/>
                        <a:ea typeface="Calibri"/>
                        <a:cs typeface="Times New Roman"/>
                      </a:endParaRPr>
                    </a:p>
                  </a:txBody>
                  <a:tcPr marL="64129" marR="64129" marT="0" marB="0" anchor="ctr"/>
                </a:tc>
                <a:tc>
                  <a:txBody>
                    <a:bodyPr/>
                    <a:lstStyle/>
                    <a:p>
                      <a:pPr algn="ctr">
                        <a:spcAft>
                          <a:spcPts val="0"/>
                        </a:spcAft>
                      </a:pPr>
                      <a:r>
                        <a:rPr lang="uk-UA" sz="1000" dirty="0">
                          <a:effectLst/>
                        </a:rPr>
                        <a:t>6</a:t>
                      </a:r>
                      <a:endParaRPr lang="ru-RU" sz="1000" dirty="0">
                        <a:solidFill>
                          <a:schemeClr val="accent2"/>
                        </a:solidFill>
                        <a:effectLst/>
                        <a:latin typeface="Calibri"/>
                        <a:ea typeface="Calibri"/>
                        <a:cs typeface="Times New Roman"/>
                      </a:endParaRPr>
                    </a:p>
                  </a:txBody>
                  <a:tcPr marL="64129" marR="64129" marT="0" marB="0" anchor="ctr"/>
                </a:tc>
                <a:tc>
                  <a:txBody>
                    <a:bodyPr/>
                    <a:lstStyle/>
                    <a:p>
                      <a:pPr algn="ctr">
                        <a:spcAft>
                          <a:spcPts val="0"/>
                        </a:spcAft>
                      </a:pPr>
                      <a:r>
                        <a:rPr lang="uk-UA" sz="1000" dirty="0">
                          <a:effectLst/>
                        </a:rPr>
                        <a:t>7</a:t>
                      </a:r>
                      <a:endParaRPr lang="ru-RU" sz="1000" dirty="0">
                        <a:solidFill>
                          <a:schemeClr val="accent2"/>
                        </a:solidFill>
                        <a:effectLst/>
                        <a:latin typeface="Calibri"/>
                        <a:ea typeface="Calibri"/>
                        <a:cs typeface="Times New Roman"/>
                      </a:endParaRPr>
                    </a:p>
                  </a:txBody>
                  <a:tcPr marL="64129" marR="64129" marT="0" marB="0" anchor="ctr"/>
                </a:tc>
              </a:tr>
              <a:tr h="456026">
                <a:tc rowSpan="2">
                  <a:txBody>
                    <a:bodyPr/>
                    <a:lstStyle/>
                    <a:p>
                      <a:pPr marL="71755" marR="71755" algn="ctr">
                        <a:spcAft>
                          <a:spcPts val="0"/>
                        </a:spcAft>
                      </a:pPr>
                      <a:r>
                        <a:rPr lang="uk-UA" sz="1100" dirty="0">
                          <a:effectLst/>
                        </a:rPr>
                        <a:t>е/енергія</a:t>
                      </a:r>
                      <a:endParaRPr lang="ru-RU" sz="1000" dirty="0">
                        <a:solidFill>
                          <a:srgbClr val="0000FF"/>
                        </a:solidFill>
                        <a:effectLst/>
                        <a:latin typeface="Calibri"/>
                        <a:ea typeface="Calibri"/>
                        <a:cs typeface="Times New Roman"/>
                      </a:endParaRPr>
                    </a:p>
                  </a:txBody>
                  <a:tcPr marL="64129" marR="64129" marT="0" marB="0" vert="vert270"/>
                </a:tc>
                <a:tc>
                  <a:txBody>
                    <a:bodyPr/>
                    <a:lstStyle/>
                    <a:p>
                      <a:pPr algn="ctr">
                        <a:spcAft>
                          <a:spcPts val="0"/>
                        </a:spcAft>
                      </a:pPr>
                      <a:r>
                        <a:rPr lang="uk-UA" sz="1100" dirty="0">
                          <a:effectLst/>
                        </a:rPr>
                        <a:t>Магістральні ЛЕП</a:t>
                      </a:r>
                      <a:endParaRPr lang="ru-RU" sz="1000" dirty="0">
                        <a:effectLst/>
                      </a:endParaRPr>
                    </a:p>
                    <a:p>
                      <a:pPr algn="ctr">
                        <a:spcAft>
                          <a:spcPts val="0"/>
                        </a:spcAft>
                      </a:pPr>
                      <a:r>
                        <a:rPr lang="uk-UA" sz="1100" dirty="0">
                          <a:effectLst/>
                        </a:rPr>
                        <a:t>(НЕК «Укренерго»»</a:t>
                      </a:r>
                      <a:endParaRPr lang="ru-RU" sz="1000" dirty="0">
                        <a:solidFill>
                          <a:srgbClr val="0000FF"/>
                        </a:solidFill>
                        <a:effectLst/>
                        <a:latin typeface="Calibri"/>
                        <a:ea typeface="Calibri"/>
                        <a:cs typeface="Times New Roman"/>
                      </a:endParaRPr>
                    </a:p>
                  </a:txBody>
                  <a:tcPr marL="64129" marR="64129" marT="0" marB="0" anchor="ctr"/>
                </a:tc>
                <a:tc>
                  <a:txBody>
                    <a:bodyPr/>
                    <a:lstStyle/>
                    <a:p>
                      <a:pPr algn="ctr">
                        <a:spcAft>
                          <a:spcPts val="0"/>
                        </a:spcAft>
                      </a:pPr>
                      <a:r>
                        <a:rPr lang="uk-UA" sz="1100" dirty="0">
                          <a:effectLst/>
                        </a:rPr>
                        <a:t>141,4</a:t>
                      </a:r>
                      <a:endParaRPr lang="ru-RU" sz="1000" dirty="0">
                        <a:effectLst/>
                      </a:endParaRPr>
                    </a:p>
                    <a:p>
                      <a:pPr algn="ctr">
                        <a:spcAft>
                          <a:spcPts val="0"/>
                        </a:spcAft>
                      </a:pPr>
                      <a:r>
                        <a:rPr lang="uk-UA" sz="900" dirty="0" err="1">
                          <a:effectLst/>
                        </a:rPr>
                        <a:t>млрд.кВт.г</a:t>
                      </a:r>
                      <a:endParaRPr lang="ru-RU" sz="1000" dirty="0">
                        <a:solidFill>
                          <a:srgbClr val="0000FF"/>
                        </a:solidFill>
                        <a:effectLst/>
                        <a:latin typeface="Calibri"/>
                        <a:ea typeface="Calibri"/>
                        <a:cs typeface="Times New Roman"/>
                      </a:endParaRPr>
                    </a:p>
                  </a:txBody>
                  <a:tcPr marL="64129" marR="64129" marT="0" marB="0" anchor="ctr"/>
                </a:tc>
                <a:tc>
                  <a:txBody>
                    <a:bodyPr/>
                    <a:lstStyle/>
                    <a:p>
                      <a:pPr algn="ctr">
                        <a:spcAft>
                          <a:spcPts val="0"/>
                        </a:spcAft>
                      </a:pPr>
                      <a:r>
                        <a:rPr lang="uk-UA" sz="1100" dirty="0">
                          <a:effectLst/>
                        </a:rPr>
                        <a:t>141,4</a:t>
                      </a:r>
                      <a:endParaRPr lang="ru-RU" sz="1000" dirty="0">
                        <a:effectLst/>
                      </a:endParaRPr>
                    </a:p>
                    <a:p>
                      <a:pPr algn="ctr">
                        <a:spcAft>
                          <a:spcPts val="0"/>
                        </a:spcAft>
                      </a:pPr>
                      <a:r>
                        <a:rPr lang="uk-UA" sz="900" dirty="0" err="1">
                          <a:effectLst/>
                        </a:rPr>
                        <a:t>млрд.кВт.г</a:t>
                      </a:r>
                      <a:endParaRPr lang="ru-RU" sz="1000" dirty="0">
                        <a:solidFill>
                          <a:srgbClr val="0000FF"/>
                        </a:solidFill>
                        <a:effectLst/>
                        <a:latin typeface="Calibri"/>
                        <a:ea typeface="Calibri"/>
                        <a:cs typeface="Times New Roman"/>
                      </a:endParaRPr>
                    </a:p>
                  </a:txBody>
                  <a:tcPr marL="64129" marR="64129" marT="0" marB="0" anchor="ctr"/>
                </a:tc>
                <a:tc>
                  <a:txBody>
                    <a:bodyPr/>
                    <a:lstStyle/>
                    <a:p>
                      <a:pPr algn="ctr">
                        <a:spcAft>
                          <a:spcPts val="0"/>
                        </a:spcAft>
                      </a:pPr>
                      <a:r>
                        <a:rPr lang="uk-UA" sz="1100" dirty="0">
                          <a:effectLst/>
                        </a:rPr>
                        <a:t>3,76</a:t>
                      </a:r>
                      <a:endParaRPr lang="ru-RU" sz="1000" dirty="0">
                        <a:effectLst/>
                      </a:endParaRPr>
                    </a:p>
                    <a:p>
                      <a:pPr algn="ctr">
                        <a:spcAft>
                          <a:spcPts val="0"/>
                        </a:spcAft>
                      </a:pPr>
                      <a:r>
                        <a:rPr lang="uk-UA" sz="900" dirty="0" err="1">
                          <a:effectLst/>
                        </a:rPr>
                        <a:t>млрд.кВт.г</a:t>
                      </a:r>
                      <a:endParaRPr lang="ru-RU" sz="1000" dirty="0">
                        <a:solidFill>
                          <a:srgbClr val="0000FF"/>
                        </a:solidFill>
                        <a:effectLst/>
                        <a:latin typeface="Calibri"/>
                        <a:ea typeface="Calibri"/>
                        <a:cs typeface="Times New Roman"/>
                      </a:endParaRPr>
                    </a:p>
                  </a:txBody>
                  <a:tcPr marL="64129" marR="64129" marT="0" marB="0" anchor="ctr"/>
                </a:tc>
                <a:tc>
                  <a:txBody>
                    <a:bodyPr/>
                    <a:lstStyle/>
                    <a:p>
                      <a:pPr algn="ctr">
                        <a:spcAft>
                          <a:spcPts val="0"/>
                        </a:spcAft>
                      </a:pPr>
                      <a:r>
                        <a:rPr lang="uk-UA" sz="1100" dirty="0">
                          <a:effectLst/>
                        </a:rPr>
                        <a:t>3,76</a:t>
                      </a:r>
                      <a:endParaRPr lang="ru-RU" sz="1000" dirty="0">
                        <a:effectLst/>
                      </a:endParaRPr>
                    </a:p>
                    <a:p>
                      <a:pPr algn="ctr">
                        <a:spcAft>
                          <a:spcPts val="0"/>
                        </a:spcAft>
                      </a:pPr>
                      <a:r>
                        <a:rPr lang="uk-UA" sz="900" dirty="0" err="1">
                          <a:effectLst/>
                        </a:rPr>
                        <a:t>млрд.кВт.г</a:t>
                      </a:r>
                      <a:endParaRPr lang="ru-RU" sz="1000" dirty="0">
                        <a:solidFill>
                          <a:srgbClr val="0000FF"/>
                        </a:solidFill>
                        <a:effectLst/>
                        <a:latin typeface="Calibri"/>
                        <a:ea typeface="Calibri"/>
                        <a:cs typeface="Times New Roman"/>
                      </a:endParaRPr>
                    </a:p>
                  </a:txBody>
                  <a:tcPr marL="64129" marR="64129" marT="0" marB="0" anchor="ctr"/>
                </a:tc>
                <a:tc>
                  <a:txBody>
                    <a:bodyPr/>
                    <a:lstStyle/>
                    <a:p>
                      <a:pPr algn="ctr">
                        <a:spcAft>
                          <a:spcPts val="0"/>
                        </a:spcAft>
                      </a:pPr>
                      <a:r>
                        <a:rPr lang="uk-UA" sz="1100" dirty="0">
                          <a:effectLst/>
                        </a:rPr>
                        <a:t>2,7 %</a:t>
                      </a:r>
                      <a:endParaRPr lang="ru-RU" sz="1000" b="1" dirty="0">
                        <a:solidFill>
                          <a:srgbClr val="0000FF"/>
                        </a:solidFill>
                        <a:effectLst/>
                        <a:latin typeface="Calibri"/>
                        <a:ea typeface="Calibri"/>
                        <a:cs typeface="Times New Roman"/>
                      </a:endParaRPr>
                    </a:p>
                  </a:txBody>
                  <a:tcPr marL="64129" marR="64129" marT="0" marB="0" anchor="ctr"/>
                </a:tc>
                <a:tc>
                  <a:txBody>
                    <a:bodyPr/>
                    <a:lstStyle/>
                    <a:p>
                      <a:pPr algn="ctr">
                        <a:spcAft>
                          <a:spcPts val="0"/>
                        </a:spcAft>
                      </a:pPr>
                      <a:r>
                        <a:rPr lang="uk-UA" sz="1100" dirty="0">
                          <a:effectLst/>
                        </a:rPr>
                        <a:t>5,9</a:t>
                      </a:r>
                      <a:endParaRPr lang="ru-RU" sz="1000" dirty="0">
                        <a:effectLst/>
                      </a:endParaRPr>
                    </a:p>
                    <a:p>
                      <a:pPr algn="ctr">
                        <a:spcAft>
                          <a:spcPts val="0"/>
                        </a:spcAft>
                      </a:pPr>
                      <a:r>
                        <a:rPr lang="uk-UA" sz="900" dirty="0" smtClean="0">
                          <a:effectLst/>
                        </a:rPr>
                        <a:t>млрд.грн</a:t>
                      </a:r>
                      <a:r>
                        <a:rPr lang="uk-UA" sz="1000" baseline="30000" dirty="0" smtClean="0">
                          <a:effectLst/>
                        </a:rPr>
                        <a:t>5</a:t>
                      </a:r>
                      <a:endParaRPr lang="ru-RU" sz="1000" dirty="0">
                        <a:solidFill>
                          <a:srgbClr val="0000FF"/>
                        </a:solidFill>
                        <a:effectLst/>
                        <a:latin typeface="Calibri"/>
                        <a:ea typeface="Calibri"/>
                        <a:cs typeface="Times New Roman"/>
                      </a:endParaRPr>
                    </a:p>
                  </a:txBody>
                  <a:tcPr marL="64129" marR="64129" marT="0" marB="0" anchor="ctr"/>
                </a:tc>
              </a:tr>
              <a:tr h="456026">
                <a:tc vMerge="1">
                  <a:txBody>
                    <a:bodyPr/>
                    <a:lstStyle/>
                    <a:p>
                      <a:endParaRPr lang="ru-RU"/>
                    </a:p>
                  </a:txBody>
                  <a:tcPr/>
                </a:tc>
                <a:tc>
                  <a:txBody>
                    <a:bodyPr/>
                    <a:lstStyle/>
                    <a:p>
                      <a:pPr algn="ctr">
                        <a:spcAft>
                          <a:spcPts val="0"/>
                        </a:spcAft>
                      </a:pPr>
                      <a:r>
                        <a:rPr lang="uk-UA" sz="1100" dirty="0">
                          <a:effectLst/>
                        </a:rPr>
                        <a:t>Розподільчі ЛЕП</a:t>
                      </a:r>
                      <a:endParaRPr lang="ru-RU" sz="1000" dirty="0">
                        <a:effectLst/>
                      </a:endParaRPr>
                    </a:p>
                    <a:p>
                      <a:pPr algn="ctr">
                        <a:spcAft>
                          <a:spcPts val="0"/>
                        </a:spcAft>
                      </a:pPr>
                      <a:r>
                        <a:rPr lang="uk-UA" sz="1100" dirty="0">
                          <a:effectLst/>
                        </a:rPr>
                        <a:t>(обленерго)</a:t>
                      </a:r>
                      <a:endParaRPr lang="ru-RU" sz="1000" dirty="0">
                        <a:solidFill>
                          <a:srgbClr val="0000FF"/>
                        </a:solidFill>
                        <a:effectLst/>
                        <a:latin typeface="Calibri"/>
                        <a:ea typeface="Calibri"/>
                        <a:cs typeface="Times New Roman"/>
                      </a:endParaRPr>
                    </a:p>
                  </a:txBody>
                  <a:tcPr marL="64129" marR="64129" marT="0" marB="0" anchor="ctr"/>
                </a:tc>
                <a:tc>
                  <a:txBody>
                    <a:bodyPr/>
                    <a:lstStyle/>
                    <a:p>
                      <a:pPr algn="ctr">
                        <a:spcAft>
                          <a:spcPts val="0"/>
                        </a:spcAft>
                      </a:pPr>
                      <a:r>
                        <a:rPr lang="uk-UA" sz="1100" dirty="0">
                          <a:effectLst/>
                        </a:rPr>
                        <a:t>130,1</a:t>
                      </a:r>
                      <a:endParaRPr lang="ru-RU" sz="1000" dirty="0">
                        <a:effectLst/>
                      </a:endParaRPr>
                    </a:p>
                    <a:p>
                      <a:pPr algn="ctr">
                        <a:spcAft>
                          <a:spcPts val="0"/>
                        </a:spcAft>
                      </a:pPr>
                      <a:r>
                        <a:rPr lang="uk-UA" sz="900" dirty="0" err="1">
                          <a:effectLst/>
                        </a:rPr>
                        <a:t>млрд.кВт.г</a:t>
                      </a:r>
                      <a:endParaRPr lang="ru-RU" sz="1000" dirty="0">
                        <a:solidFill>
                          <a:srgbClr val="0000FF"/>
                        </a:solidFill>
                        <a:effectLst/>
                        <a:latin typeface="Calibri"/>
                        <a:ea typeface="Calibri"/>
                        <a:cs typeface="Times New Roman"/>
                      </a:endParaRPr>
                    </a:p>
                  </a:txBody>
                  <a:tcPr marL="64129" marR="64129" marT="0" marB="0" anchor="ctr"/>
                </a:tc>
                <a:tc>
                  <a:txBody>
                    <a:bodyPr/>
                    <a:lstStyle/>
                    <a:p>
                      <a:pPr algn="ctr">
                        <a:spcAft>
                          <a:spcPts val="0"/>
                        </a:spcAft>
                      </a:pPr>
                      <a:r>
                        <a:rPr lang="uk-UA" sz="1100">
                          <a:effectLst/>
                        </a:rPr>
                        <a:t>130,1</a:t>
                      </a:r>
                      <a:endParaRPr lang="ru-RU" sz="1000">
                        <a:effectLst/>
                      </a:endParaRPr>
                    </a:p>
                    <a:p>
                      <a:pPr algn="ctr">
                        <a:spcAft>
                          <a:spcPts val="0"/>
                        </a:spcAft>
                      </a:pPr>
                      <a:r>
                        <a:rPr lang="uk-UA" sz="900">
                          <a:effectLst/>
                        </a:rPr>
                        <a:t>млрд.кВт.г</a:t>
                      </a:r>
                      <a:endParaRPr lang="ru-RU" sz="1000">
                        <a:solidFill>
                          <a:srgbClr val="0000FF"/>
                        </a:solidFill>
                        <a:effectLst/>
                        <a:latin typeface="Calibri"/>
                        <a:ea typeface="Calibri"/>
                        <a:cs typeface="Times New Roman"/>
                      </a:endParaRPr>
                    </a:p>
                  </a:txBody>
                  <a:tcPr marL="64129" marR="64129" marT="0" marB="0" anchor="ctr"/>
                </a:tc>
                <a:tc>
                  <a:txBody>
                    <a:bodyPr/>
                    <a:lstStyle/>
                    <a:p>
                      <a:pPr algn="ctr">
                        <a:spcAft>
                          <a:spcPts val="0"/>
                        </a:spcAft>
                      </a:pPr>
                      <a:r>
                        <a:rPr lang="uk-UA" sz="1100" dirty="0">
                          <a:effectLst/>
                        </a:rPr>
                        <a:t>12,89</a:t>
                      </a:r>
                      <a:endParaRPr lang="ru-RU" sz="1000" dirty="0">
                        <a:effectLst/>
                      </a:endParaRPr>
                    </a:p>
                    <a:p>
                      <a:pPr algn="ctr">
                        <a:spcAft>
                          <a:spcPts val="0"/>
                        </a:spcAft>
                      </a:pPr>
                      <a:r>
                        <a:rPr lang="uk-UA" sz="900" dirty="0" err="1">
                          <a:effectLst/>
                        </a:rPr>
                        <a:t>млрд.кВт.г</a:t>
                      </a:r>
                      <a:endParaRPr lang="ru-RU" sz="1000" dirty="0">
                        <a:solidFill>
                          <a:srgbClr val="0000FF"/>
                        </a:solidFill>
                        <a:effectLst/>
                        <a:latin typeface="Calibri"/>
                        <a:ea typeface="Calibri"/>
                        <a:cs typeface="Times New Roman"/>
                      </a:endParaRPr>
                    </a:p>
                  </a:txBody>
                  <a:tcPr marL="64129" marR="64129" marT="0" marB="0" anchor="ctr"/>
                </a:tc>
                <a:tc>
                  <a:txBody>
                    <a:bodyPr/>
                    <a:lstStyle/>
                    <a:p>
                      <a:pPr algn="ctr">
                        <a:spcAft>
                          <a:spcPts val="0"/>
                        </a:spcAft>
                      </a:pPr>
                      <a:r>
                        <a:rPr lang="uk-UA" sz="1100">
                          <a:effectLst/>
                        </a:rPr>
                        <a:t>12,89</a:t>
                      </a:r>
                      <a:endParaRPr lang="ru-RU" sz="1000">
                        <a:effectLst/>
                      </a:endParaRPr>
                    </a:p>
                    <a:p>
                      <a:pPr algn="ctr">
                        <a:spcAft>
                          <a:spcPts val="0"/>
                        </a:spcAft>
                      </a:pPr>
                      <a:r>
                        <a:rPr lang="uk-UA" sz="900">
                          <a:effectLst/>
                        </a:rPr>
                        <a:t>млрд.кВт.г</a:t>
                      </a:r>
                      <a:endParaRPr lang="ru-RU" sz="1000">
                        <a:solidFill>
                          <a:srgbClr val="0000FF"/>
                        </a:solidFill>
                        <a:effectLst/>
                        <a:latin typeface="Calibri"/>
                        <a:ea typeface="Calibri"/>
                        <a:cs typeface="Times New Roman"/>
                      </a:endParaRPr>
                    </a:p>
                  </a:txBody>
                  <a:tcPr marL="64129" marR="64129" marT="0" marB="0" anchor="ctr"/>
                </a:tc>
                <a:tc>
                  <a:txBody>
                    <a:bodyPr/>
                    <a:lstStyle/>
                    <a:p>
                      <a:pPr algn="ctr">
                        <a:spcAft>
                          <a:spcPts val="0"/>
                        </a:spcAft>
                      </a:pPr>
                      <a:r>
                        <a:rPr lang="uk-UA" sz="1100" dirty="0">
                          <a:effectLst/>
                        </a:rPr>
                        <a:t>9,9 %</a:t>
                      </a:r>
                      <a:endParaRPr lang="ru-RU" sz="1000" b="1" dirty="0">
                        <a:solidFill>
                          <a:srgbClr val="0000FF"/>
                        </a:solidFill>
                        <a:effectLst/>
                        <a:latin typeface="Calibri"/>
                        <a:ea typeface="Calibri"/>
                        <a:cs typeface="Times New Roman"/>
                      </a:endParaRPr>
                    </a:p>
                  </a:txBody>
                  <a:tcPr marL="64129" marR="64129" marT="0" marB="0" anchor="ctr"/>
                </a:tc>
                <a:tc>
                  <a:txBody>
                    <a:bodyPr/>
                    <a:lstStyle/>
                    <a:p>
                      <a:pPr algn="ctr">
                        <a:spcAft>
                          <a:spcPts val="0"/>
                        </a:spcAft>
                      </a:pPr>
                      <a:r>
                        <a:rPr lang="uk-UA" sz="1100" dirty="0">
                          <a:effectLst/>
                        </a:rPr>
                        <a:t>20,3</a:t>
                      </a:r>
                      <a:endParaRPr lang="ru-RU" sz="1000" dirty="0">
                        <a:effectLst/>
                      </a:endParaRPr>
                    </a:p>
                    <a:p>
                      <a:pPr algn="ctr">
                        <a:spcAft>
                          <a:spcPts val="0"/>
                        </a:spcAft>
                      </a:pPr>
                      <a:r>
                        <a:rPr lang="uk-UA" sz="900" dirty="0" smtClean="0">
                          <a:effectLst/>
                        </a:rPr>
                        <a:t>млрд.грн</a:t>
                      </a:r>
                      <a:r>
                        <a:rPr lang="uk-UA" sz="1000" baseline="30000" dirty="0" smtClean="0">
                          <a:effectLst/>
                        </a:rPr>
                        <a:t>5</a:t>
                      </a:r>
                      <a:endParaRPr lang="ru-RU" sz="1000" dirty="0">
                        <a:solidFill>
                          <a:srgbClr val="0000FF"/>
                        </a:solidFill>
                        <a:effectLst/>
                        <a:latin typeface="Calibri"/>
                        <a:ea typeface="Calibri"/>
                        <a:cs typeface="Times New Roman"/>
                      </a:endParaRPr>
                    </a:p>
                  </a:txBody>
                  <a:tcPr marL="64129" marR="64129" marT="0" marB="0" anchor="ctr"/>
                </a:tc>
              </a:tr>
              <a:tr h="513030">
                <a:tc rowSpan="2">
                  <a:txBody>
                    <a:bodyPr/>
                    <a:lstStyle/>
                    <a:p>
                      <a:pPr marL="71755" marR="71755" algn="ctr">
                        <a:spcAft>
                          <a:spcPts val="0"/>
                        </a:spcAft>
                      </a:pPr>
                      <a:r>
                        <a:rPr lang="uk-UA" sz="1100" dirty="0">
                          <a:effectLst/>
                        </a:rPr>
                        <a:t>газ</a:t>
                      </a:r>
                      <a:endParaRPr lang="ru-RU" sz="1000" dirty="0">
                        <a:solidFill>
                          <a:schemeClr val="accent2"/>
                        </a:solidFill>
                        <a:effectLst/>
                        <a:latin typeface="Calibri"/>
                        <a:ea typeface="Calibri"/>
                        <a:cs typeface="Times New Roman"/>
                      </a:endParaRPr>
                    </a:p>
                  </a:txBody>
                  <a:tcPr marL="64129" marR="64129" marT="0" marB="0" vert="vert270"/>
                </a:tc>
                <a:tc>
                  <a:txBody>
                    <a:bodyPr/>
                    <a:lstStyle/>
                    <a:p>
                      <a:pPr algn="ctr">
                        <a:spcAft>
                          <a:spcPts val="0"/>
                        </a:spcAft>
                      </a:pPr>
                      <a:r>
                        <a:rPr lang="uk-UA" sz="1100" dirty="0">
                          <a:effectLst/>
                        </a:rPr>
                        <a:t>Газотранспортна система</a:t>
                      </a:r>
                      <a:endParaRPr lang="ru-RU" sz="1000" dirty="0">
                        <a:effectLst/>
                      </a:endParaRPr>
                    </a:p>
                    <a:p>
                      <a:pPr algn="ctr">
                        <a:spcAft>
                          <a:spcPts val="0"/>
                        </a:spcAft>
                      </a:pPr>
                      <a:r>
                        <a:rPr lang="uk-UA" sz="1100" dirty="0">
                          <a:effectLst/>
                        </a:rPr>
                        <a:t>(ПАТ «</a:t>
                      </a:r>
                      <a:r>
                        <a:rPr lang="uk-UA" sz="1100" dirty="0" err="1">
                          <a:effectLst/>
                        </a:rPr>
                        <a:t>Укртрансгаз</a:t>
                      </a:r>
                      <a:r>
                        <a:rPr lang="uk-UA" sz="1100" dirty="0">
                          <a:effectLst/>
                        </a:rPr>
                        <a:t>»)</a:t>
                      </a:r>
                      <a:endParaRPr lang="ru-RU" sz="1000" dirty="0">
                        <a:solidFill>
                          <a:schemeClr val="accent2"/>
                        </a:solidFill>
                        <a:effectLst/>
                        <a:latin typeface="Calibri"/>
                        <a:ea typeface="Calibri"/>
                        <a:cs typeface="Times New Roman"/>
                      </a:endParaRPr>
                    </a:p>
                  </a:txBody>
                  <a:tcPr marL="64129" marR="64129" marT="0" marB="0" anchor="ctr"/>
                </a:tc>
                <a:tc>
                  <a:txBody>
                    <a:bodyPr/>
                    <a:lstStyle/>
                    <a:p>
                      <a:pPr algn="ctr">
                        <a:spcAft>
                          <a:spcPts val="0"/>
                        </a:spcAft>
                      </a:pPr>
                      <a:r>
                        <a:rPr lang="uk-UA" sz="1100" dirty="0" smtClean="0">
                          <a:effectLst/>
                        </a:rPr>
                        <a:t>115,4</a:t>
                      </a:r>
                      <a:r>
                        <a:rPr lang="uk-UA" sz="1100" baseline="30000" dirty="0" smtClean="0">
                          <a:effectLst/>
                        </a:rPr>
                        <a:t>3</a:t>
                      </a:r>
                      <a:endParaRPr lang="ru-RU" sz="1000" dirty="0">
                        <a:effectLst/>
                      </a:endParaRPr>
                    </a:p>
                    <a:p>
                      <a:pPr algn="ctr">
                        <a:spcAft>
                          <a:spcPts val="0"/>
                        </a:spcAft>
                      </a:pPr>
                      <a:r>
                        <a:rPr lang="uk-UA" sz="900" dirty="0" err="1">
                          <a:effectLst/>
                        </a:rPr>
                        <a:t>млрд.куб.м</a:t>
                      </a:r>
                      <a:endParaRPr lang="ru-RU" sz="1000" dirty="0">
                        <a:solidFill>
                          <a:schemeClr val="accent2"/>
                        </a:solidFill>
                        <a:effectLst/>
                        <a:latin typeface="Calibri"/>
                        <a:ea typeface="Calibri"/>
                        <a:cs typeface="Times New Roman"/>
                      </a:endParaRPr>
                    </a:p>
                  </a:txBody>
                  <a:tcPr marL="64129" marR="64129" marT="0" marB="0" anchor="ctr"/>
                </a:tc>
                <a:tc>
                  <a:txBody>
                    <a:bodyPr/>
                    <a:lstStyle/>
                    <a:p>
                      <a:pPr algn="ctr">
                        <a:spcAft>
                          <a:spcPts val="0"/>
                        </a:spcAft>
                      </a:pPr>
                      <a:r>
                        <a:rPr lang="uk-UA" sz="1100" dirty="0">
                          <a:effectLst/>
                        </a:rPr>
                        <a:t>1215,1</a:t>
                      </a:r>
                      <a:endParaRPr lang="ru-RU" sz="1000" dirty="0">
                        <a:effectLst/>
                      </a:endParaRPr>
                    </a:p>
                    <a:p>
                      <a:pPr algn="ctr">
                        <a:spcAft>
                          <a:spcPts val="0"/>
                        </a:spcAft>
                      </a:pPr>
                      <a:r>
                        <a:rPr lang="uk-UA" sz="900" dirty="0" err="1">
                          <a:effectLst/>
                        </a:rPr>
                        <a:t>млрд.кВт.г</a:t>
                      </a:r>
                      <a:endParaRPr lang="ru-RU" sz="1000" dirty="0">
                        <a:solidFill>
                          <a:schemeClr val="accent2"/>
                        </a:solidFill>
                        <a:effectLst/>
                        <a:latin typeface="Calibri"/>
                        <a:ea typeface="Calibri"/>
                        <a:cs typeface="Times New Roman"/>
                      </a:endParaRPr>
                    </a:p>
                  </a:txBody>
                  <a:tcPr marL="64129" marR="64129" marT="0" marB="0" anchor="ctr"/>
                </a:tc>
                <a:tc>
                  <a:txBody>
                    <a:bodyPr/>
                    <a:lstStyle/>
                    <a:p>
                      <a:pPr algn="ctr">
                        <a:spcAft>
                          <a:spcPts val="0"/>
                        </a:spcAft>
                      </a:pPr>
                      <a:r>
                        <a:rPr lang="uk-UA" sz="1100" dirty="0">
                          <a:effectLst/>
                        </a:rPr>
                        <a:t>1,7</a:t>
                      </a:r>
                      <a:endParaRPr lang="ru-RU" sz="1000" dirty="0">
                        <a:effectLst/>
                      </a:endParaRPr>
                    </a:p>
                    <a:p>
                      <a:pPr algn="ctr">
                        <a:spcAft>
                          <a:spcPts val="0"/>
                        </a:spcAft>
                      </a:pPr>
                      <a:r>
                        <a:rPr lang="uk-UA" sz="900" dirty="0" err="1">
                          <a:effectLst/>
                        </a:rPr>
                        <a:t>млрд.куб.м</a:t>
                      </a:r>
                      <a:endParaRPr lang="ru-RU" sz="1000" dirty="0">
                        <a:solidFill>
                          <a:schemeClr val="accent2"/>
                        </a:solidFill>
                        <a:effectLst/>
                        <a:latin typeface="Calibri"/>
                        <a:ea typeface="Calibri"/>
                        <a:cs typeface="Times New Roman"/>
                      </a:endParaRPr>
                    </a:p>
                  </a:txBody>
                  <a:tcPr marL="64129" marR="64129" marT="0" marB="0" anchor="ctr"/>
                </a:tc>
                <a:tc>
                  <a:txBody>
                    <a:bodyPr/>
                    <a:lstStyle/>
                    <a:p>
                      <a:pPr algn="ctr">
                        <a:spcAft>
                          <a:spcPts val="0"/>
                        </a:spcAft>
                      </a:pPr>
                      <a:r>
                        <a:rPr lang="uk-UA" sz="1100" dirty="0">
                          <a:effectLst/>
                        </a:rPr>
                        <a:t>17,9</a:t>
                      </a:r>
                      <a:endParaRPr lang="ru-RU" sz="1000" dirty="0">
                        <a:effectLst/>
                      </a:endParaRPr>
                    </a:p>
                    <a:p>
                      <a:pPr algn="ctr">
                        <a:spcAft>
                          <a:spcPts val="0"/>
                        </a:spcAft>
                      </a:pPr>
                      <a:r>
                        <a:rPr lang="uk-UA" sz="900" dirty="0" err="1">
                          <a:effectLst/>
                        </a:rPr>
                        <a:t>млрд.кВт.г</a:t>
                      </a:r>
                      <a:endParaRPr lang="ru-RU" sz="1000" dirty="0">
                        <a:solidFill>
                          <a:schemeClr val="accent2"/>
                        </a:solidFill>
                        <a:effectLst/>
                        <a:latin typeface="Calibri"/>
                        <a:ea typeface="Calibri"/>
                        <a:cs typeface="Times New Roman"/>
                      </a:endParaRPr>
                    </a:p>
                  </a:txBody>
                  <a:tcPr marL="64129" marR="64129" marT="0" marB="0" anchor="ctr"/>
                </a:tc>
                <a:tc>
                  <a:txBody>
                    <a:bodyPr/>
                    <a:lstStyle/>
                    <a:p>
                      <a:pPr algn="ctr">
                        <a:spcAft>
                          <a:spcPts val="0"/>
                        </a:spcAft>
                      </a:pPr>
                      <a:r>
                        <a:rPr lang="uk-UA" sz="1100" dirty="0">
                          <a:effectLst/>
                        </a:rPr>
                        <a:t>1,5 %</a:t>
                      </a:r>
                      <a:endParaRPr lang="ru-RU" sz="1000" b="1" dirty="0">
                        <a:solidFill>
                          <a:schemeClr val="accent2"/>
                        </a:solidFill>
                        <a:effectLst/>
                        <a:latin typeface="Calibri"/>
                        <a:ea typeface="Calibri"/>
                        <a:cs typeface="Times New Roman"/>
                      </a:endParaRPr>
                    </a:p>
                  </a:txBody>
                  <a:tcPr marL="64129" marR="64129" marT="0" marB="0" anchor="ctr"/>
                </a:tc>
                <a:tc>
                  <a:txBody>
                    <a:bodyPr/>
                    <a:lstStyle/>
                    <a:p>
                      <a:pPr algn="ctr">
                        <a:spcAft>
                          <a:spcPts val="0"/>
                        </a:spcAft>
                      </a:pPr>
                      <a:r>
                        <a:rPr lang="uk-UA" sz="1100" dirty="0">
                          <a:effectLst/>
                        </a:rPr>
                        <a:t>11,6</a:t>
                      </a:r>
                      <a:endParaRPr lang="ru-RU" sz="1000" dirty="0">
                        <a:effectLst/>
                      </a:endParaRPr>
                    </a:p>
                    <a:p>
                      <a:pPr algn="ctr">
                        <a:spcAft>
                          <a:spcPts val="0"/>
                        </a:spcAft>
                      </a:pPr>
                      <a:r>
                        <a:rPr lang="uk-UA" sz="900" dirty="0" smtClean="0">
                          <a:effectLst/>
                        </a:rPr>
                        <a:t>млрд.грн</a:t>
                      </a:r>
                      <a:r>
                        <a:rPr lang="uk-UA" sz="1000" baseline="30000" dirty="0" smtClean="0">
                          <a:effectLst/>
                        </a:rPr>
                        <a:t>6</a:t>
                      </a:r>
                      <a:endParaRPr lang="ru-RU" sz="1000" dirty="0">
                        <a:solidFill>
                          <a:schemeClr val="accent2"/>
                        </a:solidFill>
                        <a:effectLst/>
                        <a:latin typeface="Calibri"/>
                        <a:ea typeface="Calibri"/>
                        <a:cs typeface="Times New Roman"/>
                      </a:endParaRPr>
                    </a:p>
                  </a:txBody>
                  <a:tcPr marL="64129" marR="64129" marT="0" marB="0" anchor="ctr"/>
                </a:tc>
              </a:tr>
              <a:tr h="513030">
                <a:tc vMerge="1">
                  <a:txBody>
                    <a:bodyPr/>
                    <a:lstStyle/>
                    <a:p>
                      <a:endParaRPr lang="ru-RU"/>
                    </a:p>
                  </a:txBody>
                  <a:tcPr/>
                </a:tc>
                <a:tc>
                  <a:txBody>
                    <a:bodyPr/>
                    <a:lstStyle/>
                    <a:p>
                      <a:pPr algn="ctr">
                        <a:spcAft>
                          <a:spcPts val="0"/>
                        </a:spcAft>
                      </a:pPr>
                      <a:r>
                        <a:rPr lang="uk-UA" sz="1100" dirty="0">
                          <a:effectLst/>
                        </a:rPr>
                        <a:t>Газорозподільні системи</a:t>
                      </a:r>
                      <a:endParaRPr lang="ru-RU" sz="1000" dirty="0">
                        <a:effectLst/>
                      </a:endParaRPr>
                    </a:p>
                    <a:p>
                      <a:pPr algn="ctr">
                        <a:spcAft>
                          <a:spcPts val="0"/>
                        </a:spcAft>
                      </a:pPr>
                      <a:r>
                        <a:rPr lang="uk-UA" sz="1100" dirty="0">
                          <a:effectLst/>
                        </a:rPr>
                        <a:t>(облгази)</a:t>
                      </a:r>
                      <a:endParaRPr lang="ru-RU" sz="1000" dirty="0">
                        <a:solidFill>
                          <a:schemeClr val="accent2"/>
                        </a:solidFill>
                        <a:effectLst/>
                        <a:latin typeface="Calibri"/>
                        <a:ea typeface="Calibri"/>
                        <a:cs typeface="Times New Roman"/>
                      </a:endParaRPr>
                    </a:p>
                  </a:txBody>
                  <a:tcPr marL="64129" marR="64129" marT="0" marB="0" anchor="ctr"/>
                </a:tc>
                <a:tc>
                  <a:txBody>
                    <a:bodyPr/>
                    <a:lstStyle/>
                    <a:p>
                      <a:pPr algn="ctr">
                        <a:spcAft>
                          <a:spcPts val="0"/>
                        </a:spcAft>
                      </a:pPr>
                      <a:r>
                        <a:rPr lang="uk-UA" sz="1100" dirty="0">
                          <a:effectLst/>
                        </a:rPr>
                        <a:t>28</a:t>
                      </a:r>
                      <a:endParaRPr lang="ru-RU" sz="1000" dirty="0">
                        <a:effectLst/>
                      </a:endParaRPr>
                    </a:p>
                    <a:p>
                      <a:pPr algn="ctr">
                        <a:spcAft>
                          <a:spcPts val="0"/>
                        </a:spcAft>
                      </a:pPr>
                      <a:r>
                        <a:rPr lang="uk-UA" sz="900" dirty="0" err="1">
                          <a:effectLst/>
                        </a:rPr>
                        <a:t>млрд.куб.м</a:t>
                      </a:r>
                      <a:endParaRPr lang="ru-RU" sz="1000" dirty="0">
                        <a:solidFill>
                          <a:schemeClr val="accent2"/>
                        </a:solidFill>
                        <a:effectLst/>
                        <a:latin typeface="Calibri"/>
                        <a:ea typeface="Calibri"/>
                        <a:cs typeface="Times New Roman"/>
                      </a:endParaRPr>
                    </a:p>
                  </a:txBody>
                  <a:tcPr marL="64129" marR="64129" marT="0" marB="0" anchor="ctr"/>
                </a:tc>
                <a:tc>
                  <a:txBody>
                    <a:bodyPr/>
                    <a:lstStyle/>
                    <a:p>
                      <a:pPr algn="ctr">
                        <a:spcAft>
                          <a:spcPts val="0"/>
                        </a:spcAft>
                      </a:pPr>
                      <a:r>
                        <a:rPr lang="uk-UA" sz="1100" dirty="0">
                          <a:effectLst/>
                        </a:rPr>
                        <a:t>294,8</a:t>
                      </a:r>
                      <a:endParaRPr lang="ru-RU" sz="1000" dirty="0">
                        <a:effectLst/>
                      </a:endParaRPr>
                    </a:p>
                    <a:p>
                      <a:pPr algn="ctr">
                        <a:spcAft>
                          <a:spcPts val="0"/>
                        </a:spcAft>
                      </a:pPr>
                      <a:r>
                        <a:rPr lang="uk-UA" sz="900" dirty="0" err="1">
                          <a:effectLst/>
                        </a:rPr>
                        <a:t>млрд.кВт.г</a:t>
                      </a:r>
                      <a:endParaRPr lang="ru-RU" sz="1000" dirty="0">
                        <a:solidFill>
                          <a:schemeClr val="accent2"/>
                        </a:solidFill>
                        <a:effectLst/>
                        <a:latin typeface="Calibri"/>
                        <a:ea typeface="Calibri"/>
                        <a:cs typeface="Times New Roman"/>
                      </a:endParaRPr>
                    </a:p>
                  </a:txBody>
                  <a:tcPr marL="64129" marR="64129" marT="0" marB="0" anchor="ctr"/>
                </a:tc>
                <a:tc>
                  <a:txBody>
                    <a:bodyPr/>
                    <a:lstStyle/>
                    <a:p>
                      <a:pPr algn="ctr">
                        <a:spcAft>
                          <a:spcPts val="0"/>
                        </a:spcAft>
                      </a:pPr>
                      <a:r>
                        <a:rPr lang="uk-UA" sz="1100" dirty="0">
                          <a:effectLst/>
                        </a:rPr>
                        <a:t>0,98</a:t>
                      </a:r>
                      <a:endParaRPr lang="ru-RU" sz="1000" dirty="0">
                        <a:effectLst/>
                      </a:endParaRPr>
                    </a:p>
                    <a:p>
                      <a:pPr algn="ctr">
                        <a:spcAft>
                          <a:spcPts val="0"/>
                        </a:spcAft>
                      </a:pPr>
                      <a:r>
                        <a:rPr lang="uk-UA" sz="900" dirty="0" err="1">
                          <a:effectLst/>
                        </a:rPr>
                        <a:t>млрд.куб.м</a:t>
                      </a:r>
                      <a:endParaRPr lang="ru-RU" sz="1000" dirty="0">
                        <a:solidFill>
                          <a:schemeClr val="accent2"/>
                        </a:solidFill>
                        <a:effectLst/>
                        <a:latin typeface="Calibri"/>
                        <a:ea typeface="Calibri"/>
                        <a:cs typeface="Times New Roman"/>
                      </a:endParaRPr>
                    </a:p>
                  </a:txBody>
                  <a:tcPr marL="64129" marR="64129" marT="0" marB="0" anchor="ctr"/>
                </a:tc>
                <a:tc>
                  <a:txBody>
                    <a:bodyPr/>
                    <a:lstStyle/>
                    <a:p>
                      <a:pPr algn="ctr">
                        <a:spcAft>
                          <a:spcPts val="0"/>
                        </a:spcAft>
                      </a:pPr>
                      <a:r>
                        <a:rPr lang="uk-UA" sz="1100" dirty="0">
                          <a:effectLst/>
                        </a:rPr>
                        <a:t>10,3</a:t>
                      </a:r>
                      <a:endParaRPr lang="ru-RU" sz="1000" dirty="0">
                        <a:effectLst/>
                      </a:endParaRPr>
                    </a:p>
                    <a:p>
                      <a:pPr algn="ctr">
                        <a:spcAft>
                          <a:spcPts val="0"/>
                        </a:spcAft>
                      </a:pPr>
                      <a:r>
                        <a:rPr lang="uk-UA" sz="900" dirty="0" err="1">
                          <a:effectLst/>
                        </a:rPr>
                        <a:t>млрд.кВт.г</a:t>
                      </a:r>
                      <a:endParaRPr lang="ru-RU" sz="1000" dirty="0">
                        <a:solidFill>
                          <a:schemeClr val="accent2"/>
                        </a:solidFill>
                        <a:effectLst/>
                        <a:latin typeface="Calibri"/>
                        <a:ea typeface="Calibri"/>
                        <a:cs typeface="Times New Roman"/>
                      </a:endParaRPr>
                    </a:p>
                  </a:txBody>
                  <a:tcPr marL="64129" marR="64129" marT="0" marB="0" anchor="ctr"/>
                </a:tc>
                <a:tc>
                  <a:txBody>
                    <a:bodyPr/>
                    <a:lstStyle/>
                    <a:p>
                      <a:pPr algn="ctr">
                        <a:spcAft>
                          <a:spcPts val="0"/>
                        </a:spcAft>
                      </a:pPr>
                      <a:r>
                        <a:rPr lang="uk-UA" sz="1100" dirty="0">
                          <a:effectLst/>
                        </a:rPr>
                        <a:t>3,5 %</a:t>
                      </a:r>
                      <a:endParaRPr lang="ru-RU" sz="1000" b="1" dirty="0">
                        <a:solidFill>
                          <a:schemeClr val="accent2"/>
                        </a:solidFill>
                        <a:effectLst/>
                        <a:latin typeface="Calibri"/>
                        <a:ea typeface="Calibri"/>
                        <a:cs typeface="Times New Roman"/>
                      </a:endParaRPr>
                    </a:p>
                  </a:txBody>
                  <a:tcPr marL="64129" marR="64129" marT="0" marB="0" anchor="ctr"/>
                </a:tc>
                <a:tc>
                  <a:txBody>
                    <a:bodyPr/>
                    <a:lstStyle/>
                    <a:p>
                      <a:pPr algn="ctr">
                        <a:spcAft>
                          <a:spcPts val="0"/>
                        </a:spcAft>
                      </a:pPr>
                      <a:r>
                        <a:rPr lang="uk-UA" sz="1100" dirty="0">
                          <a:effectLst/>
                        </a:rPr>
                        <a:t>6,7 </a:t>
                      </a:r>
                      <a:endParaRPr lang="ru-RU" sz="1000" dirty="0">
                        <a:effectLst/>
                      </a:endParaRPr>
                    </a:p>
                    <a:p>
                      <a:pPr algn="ctr">
                        <a:spcAft>
                          <a:spcPts val="0"/>
                        </a:spcAft>
                      </a:pPr>
                      <a:r>
                        <a:rPr lang="uk-UA" sz="900" dirty="0" smtClean="0">
                          <a:effectLst/>
                        </a:rPr>
                        <a:t>млрд.грн</a:t>
                      </a:r>
                      <a:r>
                        <a:rPr lang="uk-UA" sz="1000" baseline="30000" dirty="0" smtClean="0">
                          <a:effectLst/>
                        </a:rPr>
                        <a:t>6</a:t>
                      </a:r>
                      <a:endParaRPr lang="ru-RU" sz="1000" dirty="0">
                        <a:solidFill>
                          <a:schemeClr val="accent2"/>
                        </a:solidFill>
                        <a:effectLst/>
                        <a:latin typeface="Calibri"/>
                        <a:ea typeface="Calibri"/>
                        <a:cs typeface="Times New Roman"/>
                      </a:endParaRPr>
                    </a:p>
                  </a:txBody>
                  <a:tcPr marL="64129" marR="64129" marT="0" marB="0" anchor="ctr"/>
                </a:tc>
              </a:tr>
              <a:tr h="644285">
                <a:tc>
                  <a:txBody>
                    <a:bodyPr/>
                    <a:lstStyle/>
                    <a:p>
                      <a:pPr marL="71755" marR="71755" algn="ctr">
                        <a:spcAft>
                          <a:spcPts val="0"/>
                        </a:spcAft>
                      </a:pPr>
                      <a:r>
                        <a:rPr lang="uk-UA" sz="1100" dirty="0">
                          <a:effectLst/>
                        </a:rPr>
                        <a:t>тепло</a:t>
                      </a:r>
                      <a:endParaRPr lang="ru-RU" sz="1000" dirty="0">
                        <a:solidFill>
                          <a:srgbClr val="0000FF"/>
                        </a:solidFill>
                        <a:effectLst/>
                        <a:latin typeface="Calibri"/>
                        <a:ea typeface="Calibri"/>
                        <a:cs typeface="Times New Roman"/>
                      </a:endParaRPr>
                    </a:p>
                  </a:txBody>
                  <a:tcPr marL="64129" marR="64129" marT="0" marB="0" vert="vert270"/>
                </a:tc>
                <a:tc>
                  <a:txBody>
                    <a:bodyPr/>
                    <a:lstStyle/>
                    <a:p>
                      <a:pPr algn="ctr">
                        <a:spcAft>
                          <a:spcPts val="0"/>
                        </a:spcAft>
                      </a:pPr>
                      <a:r>
                        <a:rPr lang="uk-UA" sz="1100" dirty="0">
                          <a:effectLst/>
                        </a:rPr>
                        <a:t>Розподільчі </a:t>
                      </a:r>
                      <a:r>
                        <a:rPr lang="uk-UA" sz="1100" dirty="0" smtClean="0">
                          <a:effectLst/>
                        </a:rPr>
                        <a:t>тепломережі</a:t>
                      </a:r>
                      <a:r>
                        <a:rPr lang="uk-UA" sz="1100" baseline="30000" dirty="0" smtClean="0">
                          <a:effectLst/>
                        </a:rPr>
                        <a:t>4</a:t>
                      </a:r>
                      <a:endParaRPr lang="ru-RU" sz="1000" dirty="0">
                        <a:solidFill>
                          <a:srgbClr val="0000FF"/>
                        </a:solidFill>
                        <a:effectLst/>
                        <a:latin typeface="Calibri"/>
                        <a:ea typeface="Calibri"/>
                        <a:cs typeface="Times New Roman"/>
                      </a:endParaRPr>
                    </a:p>
                  </a:txBody>
                  <a:tcPr marL="64129" marR="64129" marT="0" marB="0" anchor="ctr"/>
                </a:tc>
                <a:tc>
                  <a:txBody>
                    <a:bodyPr/>
                    <a:lstStyle/>
                    <a:p>
                      <a:pPr algn="ctr">
                        <a:spcAft>
                          <a:spcPts val="0"/>
                        </a:spcAft>
                      </a:pPr>
                      <a:r>
                        <a:rPr lang="uk-UA" sz="1100" dirty="0">
                          <a:effectLst/>
                        </a:rPr>
                        <a:t>67,5</a:t>
                      </a:r>
                      <a:endParaRPr lang="ru-RU" sz="1000" dirty="0">
                        <a:effectLst/>
                      </a:endParaRPr>
                    </a:p>
                    <a:p>
                      <a:pPr algn="ctr">
                        <a:spcAft>
                          <a:spcPts val="0"/>
                        </a:spcAft>
                      </a:pPr>
                      <a:r>
                        <a:rPr lang="uk-UA" sz="900" dirty="0" err="1">
                          <a:effectLst/>
                        </a:rPr>
                        <a:t>млн.Гкал</a:t>
                      </a:r>
                      <a:endParaRPr lang="ru-RU" sz="1000" dirty="0">
                        <a:solidFill>
                          <a:srgbClr val="0000FF"/>
                        </a:solidFill>
                        <a:effectLst/>
                        <a:latin typeface="Calibri"/>
                        <a:ea typeface="Calibri"/>
                        <a:cs typeface="Times New Roman"/>
                      </a:endParaRPr>
                    </a:p>
                  </a:txBody>
                  <a:tcPr marL="64129" marR="64129" marT="0" marB="0" anchor="ctr"/>
                </a:tc>
                <a:tc>
                  <a:txBody>
                    <a:bodyPr/>
                    <a:lstStyle/>
                    <a:p>
                      <a:pPr algn="ctr">
                        <a:spcAft>
                          <a:spcPts val="0"/>
                        </a:spcAft>
                      </a:pPr>
                      <a:r>
                        <a:rPr lang="uk-UA" sz="1100">
                          <a:effectLst/>
                        </a:rPr>
                        <a:t>78,3</a:t>
                      </a:r>
                      <a:endParaRPr lang="ru-RU" sz="1000">
                        <a:effectLst/>
                      </a:endParaRPr>
                    </a:p>
                    <a:p>
                      <a:pPr algn="ctr">
                        <a:spcAft>
                          <a:spcPts val="0"/>
                        </a:spcAft>
                      </a:pPr>
                      <a:r>
                        <a:rPr lang="uk-UA" sz="900">
                          <a:effectLst/>
                        </a:rPr>
                        <a:t>млрд.кВт.г</a:t>
                      </a:r>
                      <a:endParaRPr lang="ru-RU" sz="1000">
                        <a:solidFill>
                          <a:srgbClr val="0000FF"/>
                        </a:solidFill>
                        <a:effectLst/>
                        <a:latin typeface="Calibri"/>
                        <a:ea typeface="Calibri"/>
                        <a:cs typeface="Times New Roman"/>
                      </a:endParaRPr>
                    </a:p>
                  </a:txBody>
                  <a:tcPr marL="64129" marR="64129" marT="0" marB="0" anchor="ctr"/>
                </a:tc>
                <a:tc>
                  <a:txBody>
                    <a:bodyPr/>
                    <a:lstStyle/>
                    <a:p>
                      <a:pPr algn="ctr">
                        <a:spcAft>
                          <a:spcPts val="0"/>
                        </a:spcAft>
                      </a:pPr>
                      <a:r>
                        <a:rPr lang="uk-UA" sz="1100" dirty="0">
                          <a:effectLst/>
                        </a:rPr>
                        <a:t>14,9</a:t>
                      </a:r>
                      <a:endParaRPr lang="ru-RU" sz="1000" dirty="0">
                        <a:effectLst/>
                      </a:endParaRPr>
                    </a:p>
                    <a:p>
                      <a:pPr algn="ctr">
                        <a:spcAft>
                          <a:spcPts val="0"/>
                        </a:spcAft>
                      </a:pPr>
                      <a:r>
                        <a:rPr lang="uk-UA" sz="900" dirty="0" err="1">
                          <a:effectLst/>
                        </a:rPr>
                        <a:t>млн.Гкал</a:t>
                      </a:r>
                      <a:endParaRPr lang="ru-RU" sz="1000" dirty="0">
                        <a:solidFill>
                          <a:srgbClr val="0000FF"/>
                        </a:solidFill>
                        <a:effectLst/>
                        <a:latin typeface="Calibri"/>
                        <a:ea typeface="Calibri"/>
                        <a:cs typeface="Times New Roman"/>
                      </a:endParaRPr>
                    </a:p>
                  </a:txBody>
                  <a:tcPr marL="64129" marR="64129" marT="0" marB="0" anchor="ctr"/>
                </a:tc>
                <a:tc>
                  <a:txBody>
                    <a:bodyPr/>
                    <a:lstStyle/>
                    <a:p>
                      <a:pPr algn="ctr">
                        <a:spcAft>
                          <a:spcPts val="0"/>
                        </a:spcAft>
                      </a:pPr>
                      <a:r>
                        <a:rPr lang="uk-UA" sz="1100" dirty="0">
                          <a:effectLst/>
                        </a:rPr>
                        <a:t>17,3</a:t>
                      </a:r>
                      <a:endParaRPr lang="ru-RU" sz="1000" dirty="0">
                        <a:effectLst/>
                      </a:endParaRPr>
                    </a:p>
                    <a:p>
                      <a:pPr algn="ctr">
                        <a:spcAft>
                          <a:spcPts val="0"/>
                        </a:spcAft>
                      </a:pPr>
                      <a:r>
                        <a:rPr lang="uk-UA" sz="900" dirty="0" err="1">
                          <a:effectLst/>
                        </a:rPr>
                        <a:t>млрд.кВт.г</a:t>
                      </a:r>
                      <a:endParaRPr lang="ru-RU" sz="1000" dirty="0">
                        <a:solidFill>
                          <a:srgbClr val="0000FF"/>
                        </a:solidFill>
                        <a:effectLst/>
                        <a:latin typeface="Calibri"/>
                        <a:ea typeface="Calibri"/>
                        <a:cs typeface="Times New Roman"/>
                      </a:endParaRPr>
                    </a:p>
                  </a:txBody>
                  <a:tcPr marL="64129" marR="64129" marT="0" marB="0" anchor="ctr"/>
                </a:tc>
                <a:tc>
                  <a:txBody>
                    <a:bodyPr/>
                    <a:lstStyle/>
                    <a:p>
                      <a:pPr algn="ctr">
                        <a:spcAft>
                          <a:spcPts val="0"/>
                        </a:spcAft>
                      </a:pPr>
                      <a:r>
                        <a:rPr lang="uk-UA" sz="1100" dirty="0">
                          <a:effectLst/>
                        </a:rPr>
                        <a:t>22 %</a:t>
                      </a:r>
                      <a:endParaRPr lang="ru-RU" sz="1000" b="1" dirty="0">
                        <a:solidFill>
                          <a:srgbClr val="0000FF"/>
                        </a:solidFill>
                        <a:effectLst/>
                        <a:latin typeface="Calibri"/>
                        <a:ea typeface="Calibri"/>
                        <a:cs typeface="Times New Roman"/>
                      </a:endParaRPr>
                    </a:p>
                  </a:txBody>
                  <a:tcPr marL="64129" marR="64129" marT="0" marB="0" anchor="ctr"/>
                </a:tc>
                <a:tc>
                  <a:txBody>
                    <a:bodyPr/>
                    <a:lstStyle/>
                    <a:p>
                      <a:pPr algn="ctr">
                        <a:spcAft>
                          <a:spcPts val="0"/>
                        </a:spcAft>
                      </a:pPr>
                      <a:r>
                        <a:rPr lang="uk-UA" sz="1100" dirty="0">
                          <a:effectLst/>
                        </a:rPr>
                        <a:t>18,5 </a:t>
                      </a:r>
                      <a:endParaRPr lang="ru-RU" sz="1000" dirty="0">
                        <a:effectLst/>
                      </a:endParaRPr>
                    </a:p>
                    <a:p>
                      <a:pPr algn="ctr">
                        <a:spcAft>
                          <a:spcPts val="0"/>
                        </a:spcAft>
                      </a:pPr>
                      <a:r>
                        <a:rPr lang="uk-UA" sz="900" dirty="0" smtClean="0">
                          <a:effectLst/>
                        </a:rPr>
                        <a:t>млрд.грн</a:t>
                      </a:r>
                      <a:r>
                        <a:rPr lang="uk-UA" sz="1000" baseline="30000" dirty="0" smtClean="0">
                          <a:effectLst/>
                        </a:rPr>
                        <a:t>7</a:t>
                      </a:r>
                      <a:endParaRPr lang="ru-RU" sz="1000" dirty="0">
                        <a:solidFill>
                          <a:srgbClr val="0000FF"/>
                        </a:solidFill>
                        <a:effectLst/>
                        <a:latin typeface="Calibri"/>
                        <a:ea typeface="Calibri"/>
                        <a:cs typeface="Times New Roman"/>
                      </a:endParaRPr>
                    </a:p>
                  </a:txBody>
                  <a:tcPr marL="64129" marR="64129" marT="0" marB="0" anchor="ctr"/>
                </a:tc>
              </a:tr>
              <a:tr h="542925">
                <a:tc>
                  <a:txBody>
                    <a:bodyPr/>
                    <a:lstStyle/>
                    <a:p>
                      <a:pPr marL="71755" marR="71755" algn="ctr">
                        <a:spcAft>
                          <a:spcPts val="0"/>
                        </a:spcAft>
                      </a:pPr>
                      <a:r>
                        <a:rPr lang="uk-UA" sz="1100" dirty="0">
                          <a:effectLst/>
                        </a:rPr>
                        <a:t>вода</a:t>
                      </a:r>
                      <a:endParaRPr lang="ru-RU" sz="1000" dirty="0">
                        <a:solidFill>
                          <a:srgbClr val="0000FF"/>
                        </a:solidFill>
                        <a:effectLst/>
                        <a:latin typeface="Calibri"/>
                        <a:ea typeface="Calibri"/>
                        <a:cs typeface="Times New Roman"/>
                      </a:endParaRPr>
                    </a:p>
                  </a:txBody>
                  <a:tcPr marL="64129" marR="64129" marT="0" marB="0" vert="vert270"/>
                </a:tc>
                <a:tc>
                  <a:txBody>
                    <a:bodyPr/>
                    <a:lstStyle/>
                    <a:p>
                      <a:pPr algn="ctr">
                        <a:spcAft>
                          <a:spcPts val="0"/>
                        </a:spcAft>
                      </a:pPr>
                      <a:r>
                        <a:rPr lang="uk-UA" sz="1100" dirty="0">
                          <a:effectLst/>
                        </a:rPr>
                        <a:t>Розподільчі </a:t>
                      </a:r>
                      <a:r>
                        <a:rPr lang="uk-UA" sz="1100" dirty="0" smtClean="0">
                          <a:effectLst/>
                        </a:rPr>
                        <a:t>водопроводи</a:t>
                      </a:r>
                      <a:r>
                        <a:rPr lang="uk-UA" sz="1100" baseline="30000" dirty="0" smtClean="0">
                          <a:effectLst/>
                        </a:rPr>
                        <a:t>4</a:t>
                      </a:r>
                      <a:endParaRPr lang="ru-RU" sz="1000" dirty="0">
                        <a:solidFill>
                          <a:srgbClr val="0000FF"/>
                        </a:solidFill>
                        <a:effectLst/>
                        <a:latin typeface="Calibri"/>
                        <a:ea typeface="Calibri"/>
                        <a:cs typeface="Times New Roman"/>
                      </a:endParaRPr>
                    </a:p>
                  </a:txBody>
                  <a:tcPr marL="64129" marR="64129" marT="0" marB="0" anchor="ctr"/>
                </a:tc>
                <a:tc>
                  <a:txBody>
                    <a:bodyPr/>
                    <a:lstStyle/>
                    <a:p>
                      <a:pPr algn="ctr">
                        <a:spcAft>
                          <a:spcPts val="0"/>
                        </a:spcAft>
                      </a:pPr>
                      <a:r>
                        <a:rPr lang="uk-UA" sz="1100" dirty="0">
                          <a:effectLst/>
                        </a:rPr>
                        <a:t>1 603</a:t>
                      </a:r>
                      <a:endParaRPr lang="ru-RU" sz="1000" dirty="0">
                        <a:effectLst/>
                      </a:endParaRPr>
                    </a:p>
                    <a:p>
                      <a:pPr algn="ctr">
                        <a:spcAft>
                          <a:spcPts val="0"/>
                        </a:spcAft>
                      </a:pPr>
                      <a:r>
                        <a:rPr lang="uk-UA" sz="900" dirty="0" err="1">
                          <a:effectLst/>
                        </a:rPr>
                        <a:t>млн.куб.м</a:t>
                      </a:r>
                      <a:endParaRPr lang="ru-RU" sz="1000" dirty="0">
                        <a:solidFill>
                          <a:srgbClr val="0000FF"/>
                        </a:solidFill>
                        <a:effectLst/>
                        <a:latin typeface="Calibri"/>
                        <a:ea typeface="Calibri"/>
                        <a:cs typeface="Times New Roman"/>
                      </a:endParaRPr>
                    </a:p>
                  </a:txBody>
                  <a:tcPr marL="64129" marR="64129" marT="0" marB="0" anchor="ctr"/>
                </a:tc>
                <a:tc>
                  <a:txBody>
                    <a:bodyPr/>
                    <a:lstStyle/>
                    <a:p>
                      <a:pPr algn="ctr">
                        <a:spcAft>
                          <a:spcPts val="0"/>
                        </a:spcAft>
                      </a:pPr>
                      <a:r>
                        <a:rPr lang="uk-UA" sz="1100">
                          <a:effectLst/>
                        </a:rPr>
                        <a:t>-</a:t>
                      </a:r>
                      <a:endParaRPr lang="ru-RU" sz="1000">
                        <a:solidFill>
                          <a:srgbClr val="0000FF"/>
                        </a:solidFill>
                        <a:effectLst/>
                        <a:latin typeface="Calibri"/>
                        <a:ea typeface="Calibri"/>
                        <a:cs typeface="Times New Roman"/>
                      </a:endParaRPr>
                    </a:p>
                  </a:txBody>
                  <a:tcPr marL="64129" marR="64129" marT="0" marB="0" anchor="ctr"/>
                </a:tc>
                <a:tc>
                  <a:txBody>
                    <a:bodyPr/>
                    <a:lstStyle/>
                    <a:p>
                      <a:pPr algn="ctr">
                        <a:spcAft>
                          <a:spcPts val="0"/>
                        </a:spcAft>
                      </a:pPr>
                      <a:r>
                        <a:rPr lang="uk-UA" sz="1100" dirty="0">
                          <a:effectLst/>
                        </a:rPr>
                        <a:t>513</a:t>
                      </a:r>
                      <a:endParaRPr lang="ru-RU" sz="1000" dirty="0">
                        <a:effectLst/>
                      </a:endParaRPr>
                    </a:p>
                    <a:p>
                      <a:pPr algn="ctr">
                        <a:spcAft>
                          <a:spcPts val="0"/>
                        </a:spcAft>
                      </a:pPr>
                      <a:r>
                        <a:rPr lang="uk-UA" sz="900" dirty="0" err="1">
                          <a:effectLst/>
                        </a:rPr>
                        <a:t>млн.куб.м</a:t>
                      </a:r>
                      <a:endParaRPr lang="ru-RU" sz="1000" dirty="0">
                        <a:solidFill>
                          <a:srgbClr val="0000FF"/>
                        </a:solidFill>
                        <a:effectLst/>
                        <a:latin typeface="Calibri"/>
                        <a:ea typeface="Calibri"/>
                        <a:cs typeface="Times New Roman"/>
                      </a:endParaRPr>
                    </a:p>
                  </a:txBody>
                  <a:tcPr marL="64129" marR="64129" marT="0" marB="0" anchor="ctr"/>
                </a:tc>
                <a:tc>
                  <a:txBody>
                    <a:bodyPr/>
                    <a:lstStyle/>
                    <a:p>
                      <a:pPr algn="ctr">
                        <a:spcAft>
                          <a:spcPts val="0"/>
                        </a:spcAft>
                      </a:pPr>
                      <a:r>
                        <a:rPr lang="uk-UA" sz="1100">
                          <a:effectLst/>
                        </a:rPr>
                        <a:t>-</a:t>
                      </a:r>
                      <a:endParaRPr lang="ru-RU" sz="1000">
                        <a:solidFill>
                          <a:srgbClr val="0000FF"/>
                        </a:solidFill>
                        <a:effectLst/>
                        <a:latin typeface="Calibri"/>
                        <a:ea typeface="Calibri"/>
                        <a:cs typeface="Times New Roman"/>
                      </a:endParaRPr>
                    </a:p>
                  </a:txBody>
                  <a:tcPr marL="64129" marR="64129" marT="0" marB="0" anchor="ctr"/>
                </a:tc>
                <a:tc>
                  <a:txBody>
                    <a:bodyPr/>
                    <a:lstStyle/>
                    <a:p>
                      <a:pPr algn="ctr">
                        <a:spcAft>
                          <a:spcPts val="0"/>
                        </a:spcAft>
                      </a:pPr>
                      <a:r>
                        <a:rPr lang="uk-UA" sz="1100" dirty="0">
                          <a:effectLst/>
                        </a:rPr>
                        <a:t>32 %</a:t>
                      </a:r>
                      <a:endParaRPr lang="ru-RU" sz="1000" b="1" dirty="0">
                        <a:solidFill>
                          <a:srgbClr val="0000FF"/>
                        </a:solidFill>
                        <a:effectLst/>
                        <a:latin typeface="Calibri"/>
                        <a:ea typeface="Calibri"/>
                        <a:cs typeface="Times New Roman"/>
                      </a:endParaRPr>
                    </a:p>
                  </a:txBody>
                  <a:tcPr marL="64129" marR="64129" marT="0" marB="0" anchor="ctr"/>
                </a:tc>
                <a:tc>
                  <a:txBody>
                    <a:bodyPr/>
                    <a:lstStyle/>
                    <a:p>
                      <a:pPr algn="ctr">
                        <a:spcAft>
                          <a:spcPts val="0"/>
                        </a:spcAft>
                      </a:pPr>
                      <a:r>
                        <a:rPr lang="uk-UA" sz="1100" dirty="0">
                          <a:effectLst/>
                        </a:rPr>
                        <a:t>6,1 </a:t>
                      </a:r>
                      <a:endParaRPr lang="ru-RU" sz="1000" dirty="0">
                        <a:effectLst/>
                      </a:endParaRPr>
                    </a:p>
                    <a:p>
                      <a:pPr algn="ctr">
                        <a:spcAft>
                          <a:spcPts val="0"/>
                        </a:spcAft>
                      </a:pPr>
                      <a:r>
                        <a:rPr lang="uk-UA" sz="900" dirty="0" smtClean="0">
                          <a:effectLst/>
                        </a:rPr>
                        <a:t>млрд.грн</a:t>
                      </a:r>
                      <a:r>
                        <a:rPr lang="uk-UA" sz="1000" baseline="30000" dirty="0" smtClean="0">
                          <a:effectLst/>
                        </a:rPr>
                        <a:t>8</a:t>
                      </a:r>
                      <a:endParaRPr lang="ru-RU" sz="1000" dirty="0">
                        <a:solidFill>
                          <a:srgbClr val="0000FF"/>
                        </a:solidFill>
                        <a:effectLst/>
                        <a:latin typeface="Calibri"/>
                        <a:ea typeface="Calibri"/>
                        <a:cs typeface="Times New Roman"/>
                      </a:endParaRPr>
                    </a:p>
                  </a:txBody>
                  <a:tcPr marL="64129" marR="64129" marT="0" marB="0" anchor="ctr"/>
                </a:tc>
              </a:tr>
              <a:tr h="400050">
                <a:tc gridSpan="7">
                  <a:txBody>
                    <a:bodyPr/>
                    <a:lstStyle/>
                    <a:p>
                      <a:pPr algn="r">
                        <a:spcAft>
                          <a:spcPts val="0"/>
                        </a:spcAft>
                      </a:pPr>
                      <a:r>
                        <a:rPr lang="uk-UA" sz="1200" dirty="0">
                          <a:effectLst/>
                        </a:rPr>
                        <a:t>Загальна вартість втрат товарної </a:t>
                      </a:r>
                      <a:r>
                        <a:rPr lang="uk-UA" sz="1200" dirty="0" smtClean="0">
                          <a:effectLst/>
                        </a:rPr>
                        <a:t>продукції за 2016</a:t>
                      </a:r>
                      <a:r>
                        <a:rPr lang="en-US" sz="1200" dirty="0" smtClean="0">
                          <a:effectLst/>
                        </a:rPr>
                        <a:t> </a:t>
                      </a:r>
                      <a:r>
                        <a:rPr lang="uk-UA" sz="1200" dirty="0" smtClean="0">
                          <a:effectLst/>
                        </a:rPr>
                        <a:t>:</a:t>
                      </a:r>
                      <a:endParaRPr lang="ru-RU" sz="1050" dirty="0">
                        <a:solidFill>
                          <a:srgbClr val="0000FF"/>
                        </a:solidFill>
                        <a:effectLst/>
                        <a:latin typeface="Calibri"/>
                        <a:ea typeface="Calibri"/>
                        <a:cs typeface="Times New Roman"/>
                      </a:endParaRPr>
                    </a:p>
                  </a:txBody>
                  <a:tcPr marL="64129" marR="64129" marT="0"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a:spcAft>
                          <a:spcPts val="0"/>
                        </a:spcAft>
                      </a:pPr>
                      <a:r>
                        <a:rPr lang="uk-UA" sz="1100" dirty="0" smtClean="0">
                          <a:effectLst/>
                        </a:rPr>
                        <a:t>69,1</a:t>
                      </a:r>
                    </a:p>
                    <a:p>
                      <a:pPr algn="ctr">
                        <a:spcAft>
                          <a:spcPts val="0"/>
                        </a:spcAft>
                      </a:pPr>
                      <a:r>
                        <a:rPr lang="uk-UA" sz="1100" dirty="0" err="1" smtClean="0">
                          <a:effectLst/>
                        </a:rPr>
                        <a:t>млрд.грн</a:t>
                      </a:r>
                      <a:endParaRPr lang="ru-RU" sz="1000" b="1" dirty="0">
                        <a:solidFill>
                          <a:srgbClr val="0000FF"/>
                        </a:solidFill>
                        <a:effectLst/>
                        <a:latin typeface="Calibri"/>
                        <a:ea typeface="Calibri"/>
                        <a:cs typeface="Times New Roman"/>
                      </a:endParaRPr>
                    </a:p>
                  </a:txBody>
                  <a:tcPr marL="64129" marR="64129" marT="0" marB="0" anchor="ctr"/>
                </a:tc>
              </a:tr>
            </a:tbl>
          </a:graphicData>
        </a:graphic>
      </p:graphicFrame>
      <p:sp>
        <p:nvSpPr>
          <p:cNvPr id="10" name="Прямоугольник 9"/>
          <p:cNvSpPr/>
          <p:nvPr/>
        </p:nvSpPr>
        <p:spPr>
          <a:xfrm>
            <a:off x="-685799" y="5495731"/>
            <a:ext cx="8278402" cy="1362268"/>
          </a:xfrm>
          <a:prstGeom prst="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t"/>
          <a:lstStyle/>
          <a:p>
            <a:pPr indent="809625"/>
            <a:r>
              <a:rPr lang="uk-UA" sz="1000" dirty="0" smtClean="0">
                <a:solidFill>
                  <a:srgbClr val="0000FF"/>
                </a:solidFill>
                <a:latin typeface="Arial" panose="020B0604020202020204" pitchFamily="34" charset="0"/>
                <a:cs typeface="Arial" panose="020B0604020202020204" pitchFamily="34" charset="0"/>
              </a:rPr>
              <a:t>1. Джерело: Офіційний звіт НКРЕКП за 2016 рік (http://www.nerc.gov.ua/?news=5895)</a:t>
            </a:r>
          </a:p>
          <a:p>
            <a:pPr indent="809625"/>
            <a:r>
              <a:rPr lang="uk-UA" sz="1000" dirty="0" smtClean="0">
                <a:solidFill>
                  <a:srgbClr val="0000FF"/>
                </a:solidFill>
                <a:latin typeface="Arial" panose="020B0604020202020204" pitchFamily="34" charset="0"/>
                <a:cs typeface="Arial" panose="020B0604020202020204" pitchFamily="34" charset="0"/>
              </a:rPr>
              <a:t>2. Товарна продукція, приведена до єдиної одиниці енергії (</a:t>
            </a:r>
            <a:r>
              <a:rPr lang="uk-UA" sz="1000" dirty="0" err="1" smtClean="0">
                <a:solidFill>
                  <a:srgbClr val="0000FF"/>
                </a:solidFill>
                <a:latin typeface="Arial" panose="020B0604020202020204" pitchFamily="34" charset="0"/>
                <a:cs typeface="Arial" panose="020B0604020202020204" pitchFamily="34" charset="0"/>
              </a:rPr>
              <a:t>кВт.год</a:t>
            </a:r>
            <a:r>
              <a:rPr lang="uk-UA" sz="1000" dirty="0" smtClean="0">
                <a:solidFill>
                  <a:srgbClr val="0000FF"/>
                </a:solidFill>
                <a:latin typeface="Arial" panose="020B0604020202020204" pitchFamily="34" charset="0"/>
                <a:cs typeface="Arial" panose="020B0604020202020204" pitchFamily="34" charset="0"/>
              </a:rPr>
              <a:t>).</a:t>
            </a:r>
          </a:p>
          <a:p>
            <a:pPr indent="809625"/>
            <a:r>
              <a:rPr lang="uk-UA" sz="1000" dirty="0" smtClean="0">
                <a:solidFill>
                  <a:srgbClr val="0000FF"/>
                </a:solidFill>
                <a:latin typeface="Arial" panose="020B0604020202020204" pitchFamily="34" charset="0"/>
                <a:cs typeface="Arial" panose="020B0604020202020204" pitchFamily="34" charset="0"/>
              </a:rPr>
              <a:t>3. Разом з  транзитом газу територією України 82,18 </a:t>
            </a:r>
            <a:r>
              <a:rPr lang="uk-UA" sz="1000" dirty="0" err="1" smtClean="0">
                <a:solidFill>
                  <a:srgbClr val="0000FF"/>
                </a:solidFill>
                <a:latin typeface="Arial" panose="020B0604020202020204" pitchFamily="34" charset="0"/>
                <a:cs typeface="Arial" panose="020B0604020202020204" pitchFamily="34" charset="0"/>
              </a:rPr>
              <a:t>млрд.куб.м</a:t>
            </a:r>
            <a:r>
              <a:rPr lang="uk-UA" sz="1000" dirty="0" smtClean="0">
                <a:solidFill>
                  <a:srgbClr val="0000FF"/>
                </a:solidFill>
                <a:latin typeface="Arial" panose="020B0604020202020204" pitchFamily="34" charset="0"/>
                <a:cs typeface="Arial" panose="020B0604020202020204" pitchFamily="34" charset="0"/>
              </a:rPr>
              <a:t>.</a:t>
            </a:r>
          </a:p>
          <a:p>
            <a:pPr indent="809625"/>
            <a:r>
              <a:rPr lang="uk-UA" sz="1000" dirty="0" smtClean="0">
                <a:solidFill>
                  <a:srgbClr val="0000FF"/>
                </a:solidFill>
                <a:latin typeface="Arial" panose="020B0604020202020204" pitchFamily="34" charset="0"/>
                <a:cs typeface="Arial" panose="020B0604020202020204" pitchFamily="34" charset="0"/>
              </a:rPr>
              <a:t>4. Тепломережі / водопроводи, які регулюються НКРЕКП (приблизно 90% від їх питомої ваги).</a:t>
            </a:r>
          </a:p>
          <a:p>
            <a:pPr indent="809625"/>
            <a:r>
              <a:rPr lang="uk-UA" sz="1000" dirty="0" smtClean="0">
                <a:solidFill>
                  <a:srgbClr val="0000FF"/>
                </a:solidFill>
                <a:latin typeface="Arial" panose="020B0604020202020204" pitchFamily="34" charset="0"/>
                <a:cs typeface="Arial" panose="020B0604020202020204" pitchFamily="34" charset="0"/>
              </a:rPr>
              <a:t>5. урахуванням середньозваженої ціни е/е на Оптовому ринку е/е 1,5784 грн/</a:t>
            </a:r>
            <a:r>
              <a:rPr lang="uk-UA" sz="1000" dirty="0" err="1" smtClean="0">
                <a:solidFill>
                  <a:srgbClr val="0000FF"/>
                </a:solidFill>
                <a:latin typeface="Arial" panose="020B0604020202020204" pitchFamily="34" charset="0"/>
                <a:cs typeface="Arial" panose="020B0604020202020204" pitchFamily="34" charset="0"/>
              </a:rPr>
              <a:t>кВт.г</a:t>
            </a:r>
            <a:r>
              <a:rPr lang="uk-UA" sz="1000" dirty="0" smtClean="0">
                <a:solidFill>
                  <a:srgbClr val="0000FF"/>
                </a:solidFill>
                <a:latin typeface="Arial" panose="020B0604020202020204" pitchFamily="34" charset="0"/>
                <a:cs typeface="Arial" panose="020B0604020202020204" pitchFamily="34" charset="0"/>
              </a:rPr>
              <a:t> (з ПДВ)</a:t>
            </a:r>
          </a:p>
          <a:p>
            <a:pPr indent="809625"/>
            <a:r>
              <a:rPr lang="uk-UA" sz="1000" dirty="0" smtClean="0">
                <a:solidFill>
                  <a:srgbClr val="0000FF"/>
                </a:solidFill>
                <a:latin typeface="Arial" panose="020B0604020202020204" pitchFamily="34" charset="0"/>
                <a:cs typeface="Arial" panose="020B0604020202020204" pitchFamily="34" charset="0"/>
              </a:rPr>
              <a:t>6. З урахуванням середньозваженої ціни газу на рівні 6,8423 грн/</a:t>
            </a:r>
            <a:r>
              <a:rPr lang="uk-UA" sz="1000" dirty="0" err="1" smtClean="0">
                <a:solidFill>
                  <a:srgbClr val="0000FF"/>
                </a:solidFill>
                <a:latin typeface="Arial" panose="020B0604020202020204" pitchFamily="34" charset="0"/>
                <a:cs typeface="Arial" panose="020B0604020202020204" pitchFamily="34" charset="0"/>
              </a:rPr>
              <a:t>м.куб</a:t>
            </a:r>
            <a:r>
              <a:rPr lang="uk-UA" sz="1000" dirty="0" smtClean="0">
                <a:solidFill>
                  <a:srgbClr val="0000FF"/>
                </a:solidFill>
                <a:latin typeface="Arial" panose="020B0604020202020204" pitchFamily="34" charset="0"/>
                <a:cs typeface="Arial" panose="020B0604020202020204" pitchFamily="34" charset="0"/>
              </a:rPr>
              <a:t> (з ПДВ)</a:t>
            </a:r>
          </a:p>
          <a:p>
            <a:pPr indent="809625"/>
            <a:r>
              <a:rPr lang="uk-UA" sz="1000" dirty="0" smtClean="0">
                <a:solidFill>
                  <a:srgbClr val="0000FF"/>
                </a:solidFill>
                <a:latin typeface="Arial" panose="020B0604020202020204" pitchFamily="34" charset="0"/>
                <a:cs typeface="Arial" panose="020B0604020202020204" pitchFamily="34" charset="0"/>
              </a:rPr>
              <a:t>7. З урахуванням середньозваженої ціни теплової енергії для населення 1242,8 грн/</a:t>
            </a:r>
            <a:r>
              <a:rPr lang="uk-UA" sz="1000" dirty="0" err="1" smtClean="0">
                <a:solidFill>
                  <a:srgbClr val="0000FF"/>
                </a:solidFill>
                <a:latin typeface="Arial" panose="020B0604020202020204" pitchFamily="34" charset="0"/>
                <a:cs typeface="Arial" panose="020B0604020202020204" pitchFamily="34" charset="0"/>
              </a:rPr>
              <a:t>Гкал</a:t>
            </a:r>
            <a:r>
              <a:rPr lang="uk-UA" sz="1000" dirty="0" smtClean="0">
                <a:solidFill>
                  <a:srgbClr val="0000FF"/>
                </a:solidFill>
                <a:latin typeface="Arial" panose="020B0604020202020204" pitchFamily="34" charset="0"/>
                <a:cs typeface="Arial" panose="020B0604020202020204" pitchFamily="34" charset="0"/>
              </a:rPr>
              <a:t> (з ПДВ)</a:t>
            </a:r>
          </a:p>
          <a:p>
            <a:pPr indent="809625"/>
            <a:r>
              <a:rPr lang="uk-UA" sz="1000" dirty="0" smtClean="0">
                <a:solidFill>
                  <a:srgbClr val="0000FF"/>
                </a:solidFill>
                <a:latin typeface="Arial" panose="020B0604020202020204" pitchFamily="34" charset="0"/>
                <a:cs typeface="Arial" panose="020B0604020202020204" pitchFamily="34" charset="0"/>
              </a:rPr>
              <a:t>8. З урахуванням середньозваженого тарифу водоспоживання 11,84 грн/</a:t>
            </a:r>
            <a:r>
              <a:rPr lang="uk-UA" sz="1000" dirty="0" err="1" smtClean="0">
                <a:solidFill>
                  <a:srgbClr val="0000FF"/>
                </a:solidFill>
                <a:latin typeface="Arial" panose="020B0604020202020204" pitchFamily="34" charset="0"/>
                <a:cs typeface="Arial" panose="020B0604020202020204" pitchFamily="34" charset="0"/>
              </a:rPr>
              <a:t>м.куб</a:t>
            </a:r>
            <a:r>
              <a:rPr lang="uk-UA" sz="1000" dirty="0" smtClean="0">
                <a:solidFill>
                  <a:srgbClr val="0000FF"/>
                </a:solidFill>
                <a:latin typeface="Arial" panose="020B0604020202020204" pitchFamily="34" charset="0"/>
                <a:cs typeface="Arial" panose="020B0604020202020204" pitchFamily="34" charset="0"/>
              </a:rPr>
              <a:t> (з ПДВ)</a:t>
            </a:r>
            <a:endParaRPr lang="uk-UA" sz="1000"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61716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txBox="1">
            <a:spLocks/>
          </p:cNvSpPr>
          <p:nvPr/>
        </p:nvSpPr>
        <p:spPr>
          <a:xfrm>
            <a:off x="-1" y="0"/>
            <a:ext cx="9144001" cy="732355"/>
          </a:xfrm>
          <a:prstGeom prst="rect">
            <a:avLst/>
          </a:prstGeom>
        </p:spPr>
        <p:txBody>
          <a:bodyPr vert="horz" lIns="0" tIns="42203" rIns="0" bIns="4220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uk-UA" sz="1800" b="1" dirty="0">
                <a:solidFill>
                  <a:schemeClr val="accent2"/>
                </a:solidFill>
              </a:rPr>
              <a:t>Грошовий еквівалент втрат товарної </a:t>
            </a:r>
            <a:r>
              <a:rPr lang="uk-UA" sz="1800" b="1" dirty="0" smtClean="0">
                <a:solidFill>
                  <a:schemeClr val="accent2"/>
                </a:solidFill>
              </a:rPr>
              <a:t>продукції (ВТВ) </a:t>
            </a:r>
            <a:r>
              <a:rPr lang="uk-UA" sz="1800" b="1" dirty="0">
                <a:solidFill>
                  <a:schemeClr val="accent2"/>
                </a:solidFill>
              </a:rPr>
              <a:t>за 2016 рік</a:t>
            </a:r>
            <a:endParaRPr lang="uk-UA" sz="1800" dirty="0">
              <a:solidFill>
                <a:schemeClr val="accent2"/>
              </a:solidFill>
              <a:latin typeface="Arial" panose="020B0604020202020204" pitchFamily="34" charset="0"/>
              <a:cs typeface="Arial" panose="020B0604020202020204" pitchFamily="34" charset="0"/>
            </a:endParaRPr>
          </a:p>
        </p:txBody>
      </p:sp>
      <p:graphicFrame>
        <p:nvGraphicFramePr>
          <p:cNvPr id="7" name="Объект 3"/>
          <p:cNvGraphicFramePr>
            <a:graphicFrameLocks/>
          </p:cNvGraphicFramePr>
          <p:nvPr>
            <p:extLst>
              <p:ext uri="{D42A27DB-BD31-4B8C-83A1-F6EECF244321}">
                <p14:modId xmlns:p14="http://schemas.microsoft.com/office/powerpoint/2010/main" val="206500800"/>
              </p:ext>
            </p:extLst>
          </p:nvPr>
        </p:nvGraphicFramePr>
        <p:xfrm>
          <a:off x="0" y="914400"/>
          <a:ext cx="9144000" cy="4832901"/>
        </p:xfrm>
        <a:graphic>
          <a:graphicData uri="http://schemas.openxmlformats.org/drawingml/2006/chart">
            <c:chart xmlns:c="http://schemas.openxmlformats.org/drawingml/2006/chart" xmlns:r="http://schemas.openxmlformats.org/officeDocument/2006/relationships" r:id="rId3"/>
          </a:graphicData>
        </a:graphic>
      </p:graphicFrame>
      <p:sp>
        <p:nvSpPr>
          <p:cNvPr id="2" name="Номер слайда 1"/>
          <p:cNvSpPr>
            <a:spLocks noGrp="1"/>
          </p:cNvSpPr>
          <p:nvPr>
            <p:ph type="sldNum" sz="quarter" idx="12"/>
          </p:nvPr>
        </p:nvSpPr>
        <p:spPr/>
        <p:txBody>
          <a:bodyPr/>
          <a:lstStyle/>
          <a:p>
            <a:fld id="{8E9883C2-A607-48EC-A882-3D1A372CCD99}" type="slidenum">
              <a:rPr lang="uk-UA" smtClean="0"/>
              <a:t>16</a:t>
            </a:fld>
            <a:endParaRPr lang="uk-UA"/>
          </a:p>
        </p:txBody>
      </p:sp>
    </p:spTree>
    <p:extLst>
      <p:ext uri="{BB962C8B-B14F-4D97-AF65-F5344CB8AC3E}">
        <p14:creationId xmlns:p14="http://schemas.microsoft.com/office/powerpoint/2010/main" val="8541941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txBox="1">
            <a:spLocks/>
          </p:cNvSpPr>
          <p:nvPr/>
        </p:nvSpPr>
        <p:spPr>
          <a:xfrm>
            <a:off x="-9379" y="72385"/>
            <a:ext cx="9144001" cy="507443"/>
          </a:xfrm>
          <a:prstGeom prst="rect">
            <a:avLst/>
          </a:prstGeom>
        </p:spPr>
        <p:txBody>
          <a:bodyPr vert="horz" lIns="0" tIns="42203" rIns="0" bIns="4220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uk-UA" sz="1800" b="1" dirty="0" smtClean="0">
                <a:solidFill>
                  <a:schemeClr val="accent6"/>
                </a:solidFill>
              </a:rPr>
              <a:t>ВТВ </a:t>
            </a:r>
            <a:r>
              <a:rPr lang="ru-RU" sz="1800" b="1" dirty="0" smtClean="0">
                <a:solidFill>
                  <a:schemeClr val="accent6"/>
                </a:solidFill>
              </a:rPr>
              <a:t>Оператор</a:t>
            </a:r>
            <a:r>
              <a:rPr lang="uk-UA" sz="1800" b="1" dirty="0" err="1" smtClean="0">
                <a:solidFill>
                  <a:schemeClr val="accent6"/>
                </a:solidFill>
              </a:rPr>
              <a:t>ів</a:t>
            </a:r>
            <a:r>
              <a:rPr lang="uk-UA" sz="1800" b="1" dirty="0" smtClean="0">
                <a:solidFill>
                  <a:schemeClr val="accent6"/>
                </a:solidFill>
              </a:rPr>
              <a:t> ГРМ не залежать від обсягу споживання газу</a:t>
            </a:r>
            <a:endParaRPr lang="uk-UA" sz="1800" b="1" dirty="0">
              <a:solidFill>
                <a:schemeClr val="accent6"/>
              </a:solidFill>
              <a:latin typeface="Arial" panose="020B0604020202020204" pitchFamily="34" charset="0"/>
              <a:cs typeface="Arial" panose="020B0604020202020204" pitchFamily="34" charset="0"/>
            </a:endParaRPr>
          </a:p>
        </p:txBody>
      </p:sp>
      <p:cxnSp>
        <p:nvCxnSpPr>
          <p:cNvPr id="5" name="Прямая соединительная линия 4"/>
          <p:cNvCxnSpPr/>
          <p:nvPr/>
        </p:nvCxnSpPr>
        <p:spPr>
          <a:xfrm>
            <a:off x="0" y="996125"/>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Рисунок 7"/>
          <p:cNvPicPr>
            <a:picLocks noChangeAspect="1"/>
          </p:cNvPicPr>
          <p:nvPr/>
        </p:nvPicPr>
        <p:blipFill>
          <a:blip r:embed="rId2"/>
          <a:stretch>
            <a:fillRect/>
          </a:stretch>
        </p:blipFill>
        <p:spPr>
          <a:xfrm>
            <a:off x="116656" y="762001"/>
            <a:ext cx="8798744" cy="5257799"/>
          </a:xfrm>
          <a:prstGeom prst="rect">
            <a:avLst/>
          </a:prstGeom>
        </p:spPr>
      </p:pic>
      <p:sp>
        <p:nvSpPr>
          <p:cNvPr id="7" name="Номер слайда 3"/>
          <p:cNvSpPr>
            <a:spLocks noGrp="1"/>
          </p:cNvSpPr>
          <p:nvPr>
            <p:ph type="sldNum" sz="quarter" idx="10"/>
          </p:nvPr>
        </p:nvSpPr>
        <p:spPr>
          <a:xfrm>
            <a:off x="0" y="6629400"/>
            <a:ext cx="7315200" cy="228600"/>
          </a:xfrm>
        </p:spPr>
        <p:txBody>
          <a:bodyPr/>
          <a:lstStyle/>
          <a:p>
            <a:pPr>
              <a:defRPr/>
            </a:pPr>
            <a:r>
              <a:rPr lang="uk-UA" sz="900" b="1" i="1" dirty="0" smtClean="0">
                <a:solidFill>
                  <a:schemeClr val="tx2"/>
                </a:solidFill>
              </a:rPr>
              <a:t> </a:t>
            </a:r>
            <a:r>
              <a:rPr lang="en-US" sz="900" b="1" i="1" dirty="0" smtClean="0">
                <a:solidFill>
                  <a:schemeClr val="tx2"/>
                </a:solidFill>
              </a:rPr>
              <a:t>(</a:t>
            </a:r>
            <a:r>
              <a:rPr lang="en-US" sz="900" b="1" i="1" dirty="0">
                <a:solidFill>
                  <a:schemeClr val="tx2"/>
                </a:solidFill>
              </a:rPr>
              <a:t>C) “Agency Investments Management”   </a:t>
            </a:r>
            <a:r>
              <a:rPr lang="uk-UA" sz="900" b="1" i="1" dirty="0" smtClean="0">
                <a:solidFill>
                  <a:schemeClr val="tx2"/>
                </a:solidFill>
              </a:rPr>
              <a:t>19</a:t>
            </a:r>
            <a:r>
              <a:rPr lang="en-US" sz="900" b="1" i="1" dirty="0" smtClean="0">
                <a:solidFill>
                  <a:schemeClr val="tx2"/>
                </a:solidFill>
              </a:rPr>
              <a:t>.</a:t>
            </a:r>
            <a:r>
              <a:rPr lang="uk-UA" sz="900" b="1" i="1" dirty="0" smtClean="0">
                <a:solidFill>
                  <a:schemeClr val="tx2"/>
                </a:solidFill>
              </a:rPr>
              <a:t>06.</a:t>
            </a:r>
            <a:r>
              <a:rPr lang="en-US" sz="900" b="1" i="1" dirty="0" smtClean="0">
                <a:solidFill>
                  <a:schemeClr val="tx2"/>
                </a:solidFill>
              </a:rPr>
              <a:t>201</a:t>
            </a:r>
            <a:r>
              <a:rPr lang="uk-UA" sz="900" b="1" i="1" dirty="0">
                <a:solidFill>
                  <a:schemeClr val="tx2"/>
                </a:solidFill>
              </a:rPr>
              <a:t>7</a:t>
            </a:r>
            <a:r>
              <a:rPr lang="en-US" sz="900" b="1" i="1" dirty="0" smtClean="0">
                <a:solidFill>
                  <a:schemeClr val="tx2"/>
                </a:solidFill>
              </a:rPr>
              <a:t>                                        </a:t>
            </a:r>
            <a:r>
              <a:rPr lang="en-US" sz="900" b="1" i="1" dirty="0">
                <a:solidFill>
                  <a:schemeClr val="tx2"/>
                </a:solidFill>
              </a:rPr>
              <a:t>www.104.ua</a:t>
            </a:r>
          </a:p>
        </p:txBody>
      </p:sp>
    </p:spTree>
    <p:extLst>
      <p:ext uri="{BB962C8B-B14F-4D97-AF65-F5344CB8AC3E}">
        <p14:creationId xmlns:p14="http://schemas.microsoft.com/office/powerpoint/2010/main" val="20041151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533400"/>
            <a:ext cx="4191000" cy="3886200"/>
          </a:xfrm>
          <a:prstGeom prst="rect">
            <a:avLst/>
          </a:prstGeom>
        </p:spPr>
      </p:pic>
      <p:sp>
        <p:nvSpPr>
          <p:cNvPr id="2" name="Заголовок 1"/>
          <p:cNvSpPr>
            <a:spLocks noGrp="1"/>
          </p:cNvSpPr>
          <p:nvPr>
            <p:ph type="title"/>
          </p:nvPr>
        </p:nvSpPr>
        <p:spPr>
          <a:xfrm>
            <a:off x="0" y="10551"/>
            <a:ext cx="9144000" cy="569913"/>
          </a:xfrm>
        </p:spPr>
        <p:txBody>
          <a:bodyPr/>
          <a:lstStyle/>
          <a:p>
            <a:pPr algn="ctr"/>
            <a:r>
              <a:rPr lang="uk-UA" sz="2400" b="1" dirty="0" smtClean="0">
                <a:effectLst>
                  <a:outerShdw blurRad="38100" dist="38100" dir="2700000" algn="tl">
                    <a:srgbClr val="000000">
                      <a:alpha val="43137"/>
                    </a:srgbClr>
                  </a:outerShdw>
                </a:effectLst>
              </a:rPr>
              <a:t>Причини проблем і міфів газорозподільної галузі</a:t>
            </a:r>
            <a:endParaRPr lang="ru-RU" sz="2400" b="1" dirty="0">
              <a:effectLst>
                <a:outerShdw blurRad="38100" dist="38100" dir="2700000" algn="tl">
                  <a:srgbClr val="000000">
                    <a:alpha val="43137"/>
                  </a:srgbClr>
                </a:outerShdw>
              </a:effectLst>
            </a:endParaRPr>
          </a:p>
        </p:txBody>
      </p:sp>
      <p:sp>
        <p:nvSpPr>
          <p:cNvPr id="4" name="Номер слайда 3"/>
          <p:cNvSpPr>
            <a:spLocks noGrp="1"/>
          </p:cNvSpPr>
          <p:nvPr>
            <p:ph type="sldNum" sz="quarter" idx="10"/>
          </p:nvPr>
        </p:nvSpPr>
        <p:spPr>
          <a:xfrm>
            <a:off x="0" y="6629400"/>
            <a:ext cx="7315200" cy="228600"/>
          </a:xfrm>
        </p:spPr>
        <p:txBody>
          <a:bodyPr/>
          <a:lstStyle/>
          <a:p>
            <a:pPr>
              <a:defRPr/>
            </a:pPr>
            <a:r>
              <a:rPr lang="uk-UA" sz="900" dirty="0"/>
              <a:t> </a:t>
            </a:r>
            <a:r>
              <a:rPr lang="en-US" sz="900" dirty="0" smtClean="0"/>
              <a:t>(</a:t>
            </a:r>
            <a:r>
              <a:rPr lang="en-US" sz="900" dirty="0"/>
              <a:t>C) “Agency Investments Management”   </a:t>
            </a:r>
            <a:r>
              <a:rPr lang="uk-UA" sz="900" dirty="0" smtClean="0"/>
              <a:t>19</a:t>
            </a:r>
            <a:r>
              <a:rPr lang="en-US" sz="900" dirty="0" smtClean="0"/>
              <a:t>.</a:t>
            </a:r>
            <a:r>
              <a:rPr lang="uk-UA" sz="900" dirty="0" smtClean="0"/>
              <a:t>06.</a:t>
            </a:r>
            <a:r>
              <a:rPr lang="en-US" sz="900" dirty="0" smtClean="0"/>
              <a:t>201</a:t>
            </a:r>
            <a:r>
              <a:rPr lang="uk-UA" sz="900" dirty="0"/>
              <a:t>7</a:t>
            </a:r>
            <a:r>
              <a:rPr lang="en-US" sz="900" dirty="0" smtClean="0"/>
              <a:t>                                        </a:t>
            </a:r>
            <a:r>
              <a:rPr lang="en-US" sz="900" dirty="0"/>
              <a:t>www.104.ua</a:t>
            </a:r>
          </a:p>
        </p:txBody>
      </p:sp>
      <p:sp>
        <p:nvSpPr>
          <p:cNvPr id="9" name="Объект 8"/>
          <p:cNvSpPr>
            <a:spLocks noGrp="1"/>
          </p:cNvSpPr>
          <p:nvPr>
            <p:ph idx="1"/>
          </p:nvPr>
        </p:nvSpPr>
        <p:spPr/>
        <p:txBody>
          <a:bodyPr/>
          <a:lstStyle/>
          <a:p>
            <a:pPr marL="0" lvl="4" indent="0">
              <a:spcBef>
                <a:spcPct val="50000"/>
              </a:spcBef>
              <a:buClr>
                <a:schemeClr val="bg1"/>
              </a:buClr>
              <a:buSzPct val="25000"/>
              <a:buNone/>
            </a:pPr>
            <a:endParaRPr lang="ru-RU" sz="1800" b="1" dirty="0" smtClean="0">
              <a:ln w="12700">
                <a:solidFill>
                  <a:schemeClr val="accent6">
                    <a:lumMod val="60000"/>
                    <a:lumOff val="40000"/>
                  </a:schemeClr>
                </a:solidFill>
                <a:prstDash val="solid"/>
              </a:ln>
              <a:solidFill>
                <a:schemeClr val="accent2">
                  <a:lumMod val="60000"/>
                  <a:lumOff val="40000"/>
                </a:schemeClr>
              </a:solidFill>
              <a:effectLst>
                <a:outerShdw blurRad="41275" dist="20320" dir="1800000" algn="tl" rotWithShape="0">
                  <a:srgbClr val="000000">
                    <a:alpha val="40000"/>
                  </a:srgbClr>
                </a:outerShdw>
              </a:effectLst>
            </a:endParaRPr>
          </a:p>
          <a:p>
            <a:pPr marL="0" indent="0">
              <a:buNone/>
            </a:pPr>
            <a:endParaRPr lang="ru-RU" sz="2800" dirty="0"/>
          </a:p>
        </p:txBody>
      </p:sp>
      <p:sp>
        <p:nvSpPr>
          <p:cNvPr id="3" name="TextBox 2"/>
          <p:cNvSpPr txBox="1"/>
          <p:nvPr/>
        </p:nvSpPr>
        <p:spPr>
          <a:xfrm>
            <a:off x="76200" y="533400"/>
            <a:ext cx="8991600" cy="6208879"/>
          </a:xfrm>
          <a:prstGeom prst="rect">
            <a:avLst/>
          </a:prstGeom>
          <a:noFill/>
        </p:spPr>
        <p:txBody>
          <a:bodyPr wrap="square" rtlCol="0">
            <a:spAutoFit/>
          </a:bodyPr>
          <a:lstStyle/>
          <a:p>
            <a:pPr>
              <a:spcAft>
                <a:spcPts val="1000"/>
              </a:spcAft>
            </a:pPr>
            <a:r>
              <a:rPr lang="uk-UA" dirty="0">
                <a:solidFill>
                  <a:srgbClr val="002060"/>
                </a:solidFill>
              </a:rPr>
              <a:t> </a:t>
            </a:r>
            <a:r>
              <a:rPr lang="uk-UA" dirty="0" smtClean="0">
                <a:solidFill>
                  <a:srgbClr val="002060"/>
                </a:solidFill>
              </a:rPr>
              <a:t>      </a:t>
            </a:r>
            <a:r>
              <a:rPr lang="uk-UA" b="1" dirty="0" smtClean="0">
                <a:ln>
                  <a:solidFill>
                    <a:srgbClr val="0000FF"/>
                  </a:solidFill>
                </a:ln>
                <a:solidFill>
                  <a:srgbClr val="0000FF"/>
                </a:solidFill>
                <a:effectLst>
                  <a:outerShdw blurRad="38100" dist="38100" dir="2700000" algn="tl">
                    <a:srgbClr val="000000">
                      <a:alpha val="43137"/>
                    </a:srgbClr>
                  </a:outerShdw>
                </a:effectLst>
                <a:latin typeface="Calibri" panose="020F0502020204030204" pitchFamily="34" charset="0"/>
              </a:rPr>
              <a:t>недовіра до бізнесу</a:t>
            </a:r>
            <a:r>
              <a:rPr lang="uk-UA" dirty="0" smtClean="0">
                <a:ln>
                  <a:solidFill>
                    <a:srgbClr val="0000FF"/>
                  </a:solidFill>
                </a:ln>
                <a:solidFill>
                  <a:srgbClr val="0000FF"/>
                </a:solidFill>
                <a:latin typeface="Calibri" panose="020F0502020204030204" pitchFamily="34" charset="0"/>
              </a:rPr>
              <a:t>, створеному «попередниками»:</a:t>
            </a:r>
          </a:p>
          <a:p>
            <a:pPr>
              <a:spcAft>
                <a:spcPts val="0"/>
              </a:spcAft>
            </a:pPr>
            <a:r>
              <a:rPr lang="uk-UA" dirty="0">
                <a:ln>
                  <a:solidFill>
                    <a:srgbClr val="002060"/>
                  </a:solidFill>
                </a:ln>
                <a:solidFill>
                  <a:srgbClr val="002060"/>
                </a:solidFill>
                <a:latin typeface="Calibri" panose="020F0502020204030204" pitchFamily="34" charset="0"/>
              </a:rPr>
              <a:t> </a:t>
            </a:r>
            <a:r>
              <a:rPr lang="uk-UA" dirty="0" smtClean="0">
                <a:ln>
                  <a:solidFill>
                    <a:srgbClr val="002060"/>
                  </a:solidFill>
                </a:ln>
                <a:solidFill>
                  <a:srgbClr val="002060"/>
                </a:solidFill>
                <a:latin typeface="Calibri" panose="020F0502020204030204" pitchFamily="34" charset="0"/>
              </a:rPr>
              <a:t>       </a:t>
            </a:r>
            <a:r>
              <a:rPr lang="uk-UA" b="1" dirty="0" smtClean="0">
                <a:ln>
                  <a:solidFill>
                    <a:srgbClr val="0000FF"/>
                  </a:solidFill>
                </a:ln>
                <a:solidFill>
                  <a:srgbClr val="0000FF"/>
                </a:solidFill>
                <a:effectLst>
                  <a:outerShdw blurRad="38100" dist="38100" dir="2700000" algn="tl">
                    <a:srgbClr val="000000">
                      <a:alpha val="43137"/>
                    </a:srgbClr>
                  </a:outerShdw>
                </a:effectLst>
                <a:latin typeface="Calibri" panose="020F0502020204030204" pitchFamily="34" charset="0"/>
              </a:rPr>
              <a:t>бажання «влади та «нових» бізнесменів» </a:t>
            </a:r>
            <a:r>
              <a:rPr lang="uk-UA" dirty="0" smtClean="0">
                <a:ln>
                  <a:solidFill>
                    <a:srgbClr val="0000FF"/>
                  </a:solidFill>
                </a:ln>
                <a:solidFill>
                  <a:srgbClr val="0000FF"/>
                </a:solidFill>
                <a:latin typeface="Calibri" panose="020F0502020204030204" pitchFamily="34" charset="0"/>
              </a:rPr>
              <a:t>перекроїти </a:t>
            </a:r>
          </a:p>
          <a:p>
            <a:pPr>
              <a:spcAft>
                <a:spcPts val="600"/>
              </a:spcAft>
            </a:pPr>
            <a:r>
              <a:rPr lang="uk-UA" dirty="0">
                <a:ln>
                  <a:solidFill>
                    <a:srgbClr val="0000FF"/>
                  </a:solidFill>
                </a:ln>
                <a:solidFill>
                  <a:srgbClr val="0000FF"/>
                </a:solidFill>
                <a:latin typeface="Calibri" panose="020F0502020204030204" pitchFamily="34" charset="0"/>
              </a:rPr>
              <a:t> </a:t>
            </a:r>
            <a:r>
              <a:rPr lang="uk-UA" dirty="0" smtClean="0">
                <a:ln>
                  <a:solidFill>
                    <a:srgbClr val="0000FF"/>
                  </a:solidFill>
                </a:ln>
                <a:solidFill>
                  <a:srgbClr val="0000FF"/>
                </a:solidFill>
                <a:latin typeface="Calibri" panose="020F0502020204030204" pitchFamily="34" charset="0"/>
              </a:rPr>
              <a:t>       структуру власності  Операторів ГРМ;</a:t>
            </a:r>
          </a:p>
          <a:p>
            <a:pPr>
              <a:spcAft>
                <a:spcPts val="0"/>
              </a:spcAft>
            </a:pPr>
            <a:r>
              <a:rPr lang="uk-UA" dirty="0" smtClean="0">
                <a:ln>
                  <a:solidFill>
                    <a:srgbClr val="0000FF"/>
                  </a:solidFill>
                </a:ln>
                <a:solidFill>
                  <a:srgbClr val="0000FF"/>
                </a:solidFill>
                <a:latin typeface="Calibri" panose="020F0502020204030204" pitchFamily="34" charset="0"/>
              </a:rPr>
              <a:t>        </a:t>
            </a:r>
            <a:r>
              <a:rPr lang="uk-UA" b="1" dirty="0" smtClean="0">
                <a:ln>
                  <a:solidFill>
                    <a:srgbClr val="FF0000"/>
                  </a:solidFill>
                </a:ln>
                <a:solidFill>
                  <a:srgbClr val="0000FF"/>
                </a:solidFill>
                <a:effectLst>
                  <a:outerShdw blurRad="38100" dist="38100" dir="2700000" algn="tl">
                    <a:srgbClr val="000000">
                      <a:alpha val="43137"/>
                    </a:srgbClr>
                  </a:outerShdw>
                </a:effectLst>
                <a:latin typeface="Calibri" panose="020F0502020204030204" pitchFamily="34" charset="0"/>
              </a:rPr>
              <a:t>НАК «Нафтогаз України» </a:t>
            </a:r>
            <a:r>
              <a:rPr lang="uk-UA" dirty="0" smtClean="0">
                <a:ln>
                  <a:solidFill>
                    <a:srgbClr val="0000FF"/>
                  </a:solidFill>
                </a:ln>
                <a:solidFill>
                  <a:srgbClr val="0000FF"/>
                </a:solidFill>
                <a:latin typeface="Calibri" panose="020F0502020204030204" pitchFamily="34" charset="0"/>
              </a:rPr>
              <a:t>– втілення фінансових, </a:t>
            </a:r>
          </a:p>
          <a:p>
            <a:pPr>
              <a:spcAft>
                <a:spcPts val="0"/>
              </a:spcAft>
            </a:pPr>
            <a:r>
              <a:rPr lang="uk-UA" dirty="0">
                <a:ln>
                  <a:solidFill>
                    <a:srgbClr val="0000FF"/>
                  </a:solidFill>
                </a:ln>
                <a:solidFill>
                  <a:srgbClr val="0000FF"/>
                </a:solidFill>
                <a:latin typeface="Calibri" panose="020F0502020204030204" pitchFamily="34" charset="0"/>
              </a:rPr>
              <a:t> </a:t>
            </a:r>
            <a:r>
              <a:rPr lang="uk-UA" dirty="0" smtClean="0">
                <a:ln>
                  <a:solidFill>
                    <a:srgbClr val="0000FF"/>
                  </a:solidFill>
                </a:ln>
                <a:solidFill>
                  <a:srgbClr val="0000FF"/>
                </a:solidFill>
                <a:latin typeface="Calibri" panose="020F0502020204030204" pitchFamily="34" charset="0"/>
              </a:rPr>
              <a:t>       політичних та адміністративних можливостей</a:t>
            </a:r>
          </a:p>
          <a:p>
            <a:pPr>
              <a:spcAft>
                <a:spcPts val="0"/>
              </a:spcAft>
            </a:pPr>
            <a:r>
              <a:rPr lang="uk-UA" dirty="0">
                <a:ln>
                  <a:solidFill>
                    <a:srgbClr val="0000FF"/>
                  </a:solidFill>
                </a:ln>
                <a:solidFill>
                  <a:srgbClr val="0000FF"/>
                </a:solidFill>
                <a:latin typeface="Calibri" panose="020F0502020204030204" pitchFamily="34" charset="0"/>
              </a:rPr>
              <a:t> </a:t>
            </a:r>
            <a:r>
              <a:rPr lang="uk-UA" dirty="0" smtClean="0">
                <a:ln>
                  <a:solidFill>
                    <a:srgbClr val="0000FF"/>
                  </a:solidFill>
                </a:ln>
                <a:solidFill>
                  <a:srgbClr val="0000FF"/>
                </a:solidFill>
                <a:latin typeface="Calibri" panose="020F0502020204030204" pitchFamily="34" charset="0"/>
              </a:rPr>
              <a:t>       держави  (новий </a:t>
            </a:r>
            <a:r>
              <a:rPr lang="uk-UA" dirty="0" err="1" smtClean="0">
                <a:ln>
                  <a:solidFill>
                    <a:srgbClr val="0000FF"/>
                  </a:solidFill>
                </a:ln>
                <a:solidFill>
                  <a:srgbClr val="0000FF"/>
                </a:solidFill>
                <a:latin typeface="Calibri" panose="020F0502020204030204" pitchFamily="34" charset="0"/>
              </a:rPr>
              <a:t>олігархат</a:t>
            </a:r>
            <a:r>
              <a:rPr lang="uk-UA" dirty="0" smtClean="0">
                <a:ln>
                  <a:solidFill>
                    <a:srgbClr val="0000FF"/>
                  </a:solidFill>
                </a:ln>
                <a:solidFill>
                  <a:srgbClr val="0000FF"/>
                </a:solidFill>
                <a:latin typeface="Calibri" panose="020F0502020204030204" pitchFamily="34" charset="0"/>
              </a:rPr>
              <a:t> «гроші + влада») </a:t>
            </a:r>
          </a:p>
          <a:p>
            <a:pPr>
              <a:spcAft>
                <a:spcPts val="600"/>
              </a:spcAft>
            </a:pPr>
            <a:r>
              <a:rPr lang="uk-UA" dirty="0">
                <a:ln>
                  <a:solidFill>
                    <a:srgbClr val="0000FF"/>
                  </a:solidFill>
                </a:ln>
                <a:solidFill>
                  <a:srgbClr val="0000FF"/>
                </a:solidFill>
                <a:latin typeface="Calibri" panose="020F0502020204030204" pitchFamily="34" charset="0"/>
              </a:rPr>
              <a:t> </a:t>
            </a:r>
            <a:r>
              <a:rPr lang="uk-UA" dirty="0" smtClean="0">
                <a:ln>
                  <a:solidFill>
                    <a:srgbClr val="0000FF"/>
                  </a:solidFill>
                </a:ln>
                <a:solidFill>
                  <a:srgbClr val="0000FF"/>
                </a:solidFill>
                <a:latin typeface="Calibri" panose="020F0502020204030204" pitchFamily="34" charset="0"/>
              </a:rPr>
              <a:t>       в боротьбі </a:t>
            </a:r>
            <a:r>
              <a:rPr lang="uk-UA" smtClean="0">
                <a:ln>
                  <a:solidFill>
                    <a:srgbClr val="0000FF"/>
                  </a:solidFill>
                </a:ln>
                <a:solidFill>
                  <a:srgbClr val="0000FF"/>
                </a:solidFill>
                <a:latin typeface="Calibri" panose="020F0502020204030204" pitchFamily="34" charset="0"/>
              </a:rPr>
              <a:t>за «переділ» </a:t>
            </a:r>
            <a:r>
              <a:rPr lang="uk-UA" dirty="0" smtClean="0">
                <a:ln>
                  <a:solidFill>
                    <a:srgbClr val="0000FF"/>
                  </a:solidFill>
                </a:ln>
                <a:solidFill>
                  <a:srgbClr val="0000FF"/>
                </a:solidFill>
                <a:latin typeface="Calibri" panose="020F0502020204030204" pitchFamily="34" charset="0"/>
              </a:rPr>
              <a:t>власності:</a:t>
            </a:r>
            <a:endParaRPr lang="uk-UA" dirty="0" smtClean="0">
              <a:ln>
                <a:solidFill>
                  <a:srgbClr val="0000FF"/>
                </a:solidFill>
              </a:ln>
              <a:solidFill>
                <a:srgbClr val="FF0000"/>
              </a:solidFill>
              <a:latin typeface="Calibri" panose="020F0502020204030204" pitchFamily="34" charset="0"/>
            </a:endParaRPr>
          </a:p>
          <a:p>
            <a:pPr marL="742950" lvl="1" indent="-285750">
              <a:spcAft>
                <a:spcPts val="0"/>
              </a:spcAft>
              <a:buFont typeface="Wingdings" panose="05000000000000000000" pitchFamily="2" charset="2"/>
              <a:buChar char="Ø"/>
            </a:pPr>
            <a:r>
              <a:rPr lang="uk-UA" i="1" dirty="0" smtClean="0">
                <a:solidFill>
                  <a:srgbClr val="FF0000"/>
                </a:solidFill>
              </a:rPr>
              <a:t>контроль 80% газового ресурсу України</a:t>
            </a:r>
          </a:p>
          <a:p>
            <a:pPr marL="742950" lvl="1" indent="-285750">
              <a:spcAft>
                <a:spcPts val="0"/>
              </a:spcAft>
              <a:buFont typeface="Wingdings" panose="05000000000000000000" pitchFamily="2" charset="2"/>
              <a:buChar char="Ø"/>
            </a:pPr>
            <a:r>
              <a:rPr lang="uk-UA" i="1" dirty="0" smtClean="0">
                <a:solidFill>
                  <a:srgbClr val="FF0000"/>
                </a:solidFill>
              </a:rPr>
              <a:t>контроль над ПАТ «Укртрансгаз»</a:t>
            </a:r>
          </a:p>
          <a:p>
            <a:pPr marL="742950" lvl="1" indent="-285750">
              <a:spcAft>
                <a:spcPts val="0"/>
              </a:spcAft>
              <a:buFont typeface="Wingdings" panose="05000000000000000000" pitchFamily="2" charset="2"/>
              <a:buChar char="Ø"/>
            </a:pPr>
            <a:r>
              <a:rPr lang="uk-UA" i="1" dirty="0" smtClean="0">
                <a:solidFill>
                  <a:srgbClr val="FF0000"/>
                </a:solidFill>
              </a:rPr>
              <a:t>прямий контакт з прем’єр-міністром України</a:t>
            </a:r>
          </a:p>
          <a:p>
            <a:pPr marL="742950" lvl="1" indent="-285750">
              <a:spcAft>
                <a:spcPts val="0"/>
              </a:spcAft>
              <a:buFont typeface="Wingdings" panose="05000000000000000000" pitchFamily="2" charset="2"/>
              <a:buChar char="Ø"/>
            </a:pPr>
            <a:r>
              <a:rPr lang="uk-UA" i="1" dirty="0">
                <a:solidFill>
                  <a:srgbClr val="FF0000"/>
                </a:solidFill>
              </a:rPr>
              <a:t>м</a:t>
            </a:r>
            <a:r>
              <a:rPr lang="uk-UA" i="1" dirty="0" smtClean="0">
                <a:solidFill>
                  <a:srgbClr val="FF0000"/>
                </a:solidFill>
              </a:rPr>
              <a:t>аніакальна жага до управління мережами ГРМ</a:t>
            </a:r>
          </a:p>
          <a:p>
            <a:pPr marL="742950" lvl="1" indent="-285750">
              <a:spcAft>
                <a:spcPts val="0"/>
              </a:spcAft>
              <a:buFont typeface="Wingdings" panose="05000000000000000000" pitchFamily="2" charset="2"/>
              <a:buChar char="Ø"/>
            </a:pPr>
            <a:r>
              <a:rPr lang="uk-UA" i="1" dirty="0" smtClean="0">
                <a:solidFill>
                  <a:srgbClr val="FF0000"/>
                </a:solidFill>
              </a:rPr>
              <a:t>фінансування окремих політичних сил</a:t>
            </a:r>
          </a:p>
          <a:p>
            <a:pPr lvl="1">
              <a:spcAft>
                <a:spcPts val="0"/>
              </a:spcAft>
            </a:pPr>
            <a:r>
              <a:rPr lang="uk-UA" i="1" dirty="0" smtClean="0">
                <a:solidFill>
                  <a:srgbClr val="FF0000"/>
                </a:solidFill>
              </a:rPr>
              <a:t> (Народний фронт, Самопоміч, Радикальна партія Ляшка).</a:t>
            </a:r>
          </a:p>
          <a:p>
            <a:pPr>
              <a:spcAft>
                <a:spcPts val="0"/>
              </a:spcAft>
            </a:pPr>
            <a:r>
              <a:rPr lang="uk-UA" dirty="0" smtClean="0">
                <a:ln>
                  <a:solidFill>
                    <a:srgbClr val="002060"/>
                  </a:solidFill>
                </a:ln>
                <a:solidFill>
                  <a:srgbClr val="002060"/>
                </a:solidFill>
                <a:latin typeface="Calibri" panose="020F0502020204030204" pitchFamily="34" charset="0"/>
              </a:rPr>
              <a:t>        </a:t>
            </a:r>
            <a:r>
              <a:rPr lang="uk-UA" b="1" dirty="0" smtClean="0">
                <a:ln>
                  <a:solidFill>
                    <a:srgbClr val="FF0000"/>
                  </a:solidFill>
                </a:ln>
                <a:solidFill>
                  <a:srgbClr val="0000FF"/>
                </a:solidFill>
                <a:effectLst>
                  <a:outerShdw blurRad="38100" dist="38100" dir="2700000" algn="tl">
                    <a:srgbClr val="000000">
                      <a:alpha val="43137"/>
                    </a:srgbClr>
                  </a:outerShdw>
                </a:effectLst>
                <a:latin typeface="Calibri" panose="020F0502020204030204" pitchFamily="34" charset="0"/>
              </a:rPr>
              <a:t>НАК </a:t>
            </a:r>
            <a:r>
              <a:rPr lang="uk-UA" b="1" dirty="0">
                <a:ln>
                  <a:solidFill>
                    <a:srgbClr val="FF0000"/>
                  </a:solidFill>
                </a:ln>
                <a:solidFill>
                  <a:srgbClr val="0000FF"/>
                </a:solidFill>
                <a:effectLst>
                  <a:outerShdw blurRad="38100" dist="38100" dir="2700000" algn="tl">
                    <a:srgbClr val="000000">
                      <a:alpha val="43137"/>
                    </a:srgbClr>
                  </a:outerShdw>
                </a:effectLst>
                <a:latin typeface="Calibri" panose="020F0502020204030204" pitchFamily="34" charset="0"/>
              </a:rPr>
              <a:t>«Нафтогаз України» </a:t>
            </a:r>
            <a:r>
              <a:rPr lang="uk-UA" dirty="0" smtClean="0">
                <a:ln>
                  <a:solidFill>
                    <a:srgbClr val="0000FF"/>
                  </a:solidFill>
                </a:ln>
                <a:solidFill>
                  <a:srgbClr val="0000FF"/>
                </a:solidFill>
                <a:latin typeface="Calibri" panose="020F0502020204030204" pitchFamily="34" charset="0"/>
              </a:rPr>
              <a:t>через третій </a:t>
            </a:r>
            <a:r>
              <a:rPr lang="uk-UA" dirty="0" err="1" smtClean="0">
                <a:ln>
                  <a:solidFill>
                    <a:srgbClr val="0000FF"/>
                  </a:solidFill>
                </a:ln>
                <a:solidFill>
                  <a:srgbClr val="0000FF"/>
                </a:solidFill>
                <a:latin typeface="Calibri" panose="020F0502020204030204" pitchFamily="34" charset="0"/>
              </a:rPr>
              <a:t>енергопакет</a:t>
            </a:r>
            <a:r>
              <a:rPr lang="uk-UA" dirty="0" smtClean="0">
                <a:ln>
                  <a:solidFill>
                    <a:srgbClr val="0000FF"/>
                  </a:solidFill>
                </a:ln>
                <a:solidFill>
                  <a:srgbClr val="0000FF"/>
                </a:solidFill>
                <a:latin typeface="Calibri" panose="020F0502020204030204" pitchFamily="34" charset="0"/>
              </a:rPr>
              <a:t> втратить контроль над УТГ, а в</a:t>
            </a:r>
          </a:p>
          <a:p>
            <a:pPr>
              <a:spcAft>
                <a:spcPts val="0"/>
              </a:spcAft>
            </a:pPr>
            <a:r>
              <a:rPr lang="uk-UA" dirty="0">
                <a:ln>
                  <a:solidFill>
                    <a:srgbClr val="0000FF"/>
                  </a:solidFill>
                </a:ln>
                <a:solidFill>
                  <a:srgbClr val="0000FF"/>
                </a:solidFill>
                <a:latin typeface="Calibri" panose="020F0502020204030204" pitchFamily="34" charset="0"/>
              </a:rPr>
              <a:t> </a:t>
            </a:r>
            <a:r>
              <a:rPr lang="uk-UA" dirty="0" smtClean="0">
                <a:ln>
                  <a:solidFill>
                    <a:srgbClr val="0000FF"/>
                  </a:solidFill>
                </a:ln>
                <a:solidFill>
                  <a:srgbClr val="0000FF"/>
                </a:solidFill>
                <a:latin typeface="Calibri" panose="020F0502020204030204" pitchFamily="34" charset="0"/>
              </a:rPr>
              <a:t>       замін намагається взяти в корпоративне управління:</a:t>
            </a:r>
          </a:p>
          <a:p>
            <a:pPr marL="742950" lvl="1" indent="-285750">
              <a:lnSpc>
                <a:spcPct val="115000"/>
              </a:lnSpc>
              <a:spcAft>
                <a:spcPts val="0"/>
              </a:spcAft>
              <a:buFont typeface="Wingdings" panose="05000000000000000000" pitchFamily="2" charset="2"/>
              <a:buChar char="Ø"/>
            </a:pPr>
            <a:r>
              <a:rPr lang="uk-UA" i="1" dirty="0" smtClean="0">
                <a:solidFill>
                  <a:srgbClr val="FF0000"/>
                </a:solidFill>
              </a:rPr>
              <a:t>Операторів </a:t>
            </a:r>
            <a:r>
              <a:rPr lang="uk-UA" i="1" dirty="0">
                <a:solidFill>
                  <a:srgbClr val="FF0000"/>
                </a:solidFill>
              </a:rPr>
              <a:t>ГРМ</a:t>
            </a:r>
          </a:p>
          <a:p>
            <a:pPr marL="742950" lvl="1" indent="-285750">
              <a:lnSpc>
                <a:spcPct val="115000"/>
              </a:lnSpc>
              <a:spcAft>
                <a:spcPts val="0"/>
              </a:spcAft>
              <a:buFont typeface="Wingdings" panose="05000000000000000000" pitchFamily="2" charset="2"/>
              <a:buChar char="Ø"/>
            </a:pPr>
            <a:r>
              <a:rPr lang="uk-UA" i="1" dirty="0" smtClean="0">
                <a:solidFill>
                  <a:srgbClr val="FF0000"/>
                </a:solidFill>
              </a:rPr>
              <a:t>Підприємства ТКЕ </a:t>
            </a:r>
          </a:p>
          <a:p>
            <a:pPr marL="742950" lvl="1" indent="-285750">
              <a:lnSpc>
                <a:spcPct val="115000"/>
              </a:lnSpc>
              <a:spcAft>
                <a:spcPts val="0"/>
              </a:spcAft>
              <a:buFont typeface="Wingdings" panose="05000000000000000000" pitchFamily="2" charset="2"/>
              <a:buChar char="Ø"/>
            </a:pPr>
            <a:r>
              <a:rPr lang="uk-UA" i="1" dirty="0">
                <a:solidFill>
                  <a:srgbClr val="FF0000"/>
                </a:solidFill>
              </a:rPr>
              <a:t>Роздрібну мережу постачання газу населенню</a:t>
            </a:r>
          </a:p>
          <a:p>
            <a:pPr>
              <a:spcAft>
                <a:spcPts val="1000"/>
              </a:spcAft>
            </a:pPr>
            <a:r>
              <a:rPr lang="uk-UA" dirty="0">
                <a:ln>
                  <a:solidFill>
                    <a:srgbClr val="0000FF"/>
                  </a:solidFill>
                </a:ln>
                <a:solidFill>
                  <a:srgbClr val="0000FF"/>
                </a:solidFill>
                <a:latin typeface="Calibri" panose="020F0502020204030204" pitchFamily="34" charset="0"/>
              </a:rPr>
              <a:t>	</a:t>
            </a:r>
            <a:endParaRPr lang="uk-UA" i="1" dirty="0">
              <a:solidFill>
                <a:srgbClr val="FF0000"/>
              </a:solidFill>
            </a:endParaRPr>
          </a:p>
          <a:p>
            <a:pPr marL="1200150" lvl="2" indent="-285750">
              <a:lnSpc>
                <a:spcPct val="115000"/>
              </a:lnSpc>
              <a:spcAft>
                <a:spcPts val="0"/>
              </a:spcAft>
              <a:buFont typeface="Wingdings" panose="05000000000000000000" pitchFamily="2" charset="2"/>
              <a:buChar char="Ø"/>
            </a:pPr>
            <a:endParaRPr lang="uk-UA" i="1" dirty="0">
              <a:solidFill>
                <a:srgbClr val="FF0000"/>
              </a:solidFill>
            </a:endParaRPr>
          </a:p>
        </p:txBody>
      </p:sp>
      <p:sp>
        <p:nvSpPr>
          <p:cNvPr id="6" name="Стрелка вправо 5"/>
          <p:cNvSpPr/>
          <p:nvPr/>
        </p:nvSpPr>
        <p:spPr bwMode="auto">
          <a:xfrm>
            <a:off x="76200" y="585783"/>
            <a:ext cx="438155" cy="276225"/>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2"/>
              </a:solidFill>
              <a:effectLst/>
              <a:latin typeface="Arial" pitchFamily="34" charset="0"/>
            </a:endParaRPr>
          </a:p>
        </p:txBody>
      </p:sp>
      <p:sp>
        <p:nvSpPr>
          <p:cNvPr id="8" name="Стрелка вправо 7"/>
          <p:cNvSpPr/>
          <p:nvPr/>
        </p:nvSpPr>
        <p:spPr bwMode="auto">
          <a:xfrm>
            <a:off x="69166" y="996238"/>
            <a:ext cx="457200" cy="276225"/>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2"/>
              </a:solidFill>
              <a:effectLst/>
              <a:latin typeface="Arial" pitchFamily="34" charset="0"/>
            </a:endParaRPr>
          </a:p>
        </p:txBody>
      </p:sp>
      <p:sp>
        <p:nvSpPr>
          <p:cNvPr id="10" name="Стрелка вправо 9"/>
          <p:cNvSpPr/>
          <p:nvPr/>
        </p:nvSpPr>
        <p:spPr bwMode="auto">
          <a:xfrm>
            <a:off x="66677" y="1600200"/>
            <a:ext cx="457200" cy="276225"/>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2"/>
              </a:solidFill>
              <a:effectLst/>
              <a:latin typeface="Arial" pitchFamily="34" charset="0"/>
            </a:endParaRPr>
          </a:p>
        </p:txBody>
      </p:sp>
      <p:sp>
        <p:nvSpPr>
          <p:cNvPr id="11" name="Стрелка вправо 10"/>
          <p:cNvSpPr/>
          <p:nvPr/>
        </p:nvSpPr>
        <p:spPr bwMode="auto">
          <a:xfrm>
            <a:off x="76200" y="4419600"/>
            <a:ext cx="457200" cy="276225"/>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2"/>
              </a:solidFill>
              <a:effectLst/>
              <a:latin typeface="Arial" pitchFamily="34" charset="0"/>
            </a:endParaRPr>
          </a:p>
        </p:txBody>
      </p:sp>
    </p:spTree>
    <p:extLst>
      <p:ext uri="{BB962C8B-B14F-4D97-AF65-F5344CB8AC3E}">
        <p14:creationId xmlns:p14="http://schemas.microsoft.com/office/powerpoint/2010/main" val="41765452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569913"/>
          </a:xfrm>
        </p:spPr>
        <p:txBody>
          <a:bodyPr/>
          <a:lstStyle/>
          <a:p>
            <a:pPr algn="ctr"/>
            <a:r>
              <a:rPr lang="uk-UA" dirty="0" smtClean="0"/>
              <a:t>Пропозиції щодо нормалізації роботи газорозподільної галузі</a:t>
            </a:r>
            <a:endParaRPr lang="ru-RU" dirty="0"/>
          </a:p>
        </p:txBody>
      </p:sp>
      <p:sp>
        <p:nvSpPr>
          <p:cNvPr id="4" name="Номер слайда 3"/>
          <p:cNvSpPr>
            <a:spLocks noGrp="1"/>
          </p:cNvSpPr>
          <p:nvPr>
            <p:ph type="sldNum" sz="quarter" idx="10"/>
          </p:nvPr>
        </p:nvSpPr>
        <p:spPr>
          <a:xfrm>
            <a:off x="0" y="6629400"/>
            <a:ext cx="7315200" cy="228600"/>
          </a:xfrm>
        </p:spPr>
        <p:txBody>
          <a:bodyPr/>
          <a:lstStyle/>
          <a:p>
            <a:pPr>
              <a:defRPr/>
            </a:pPr>
            <a:r>
              <a:rPr lang="uk-UA" sz="900" dirty="0"/>
              <a:t> </a:t>
            </a:r>
            <a:r>
              <a:rPr lang="uk-UA" sz="900" dirty="0" smtClean="0"/>
              <a:t> </a:t>
            </a:r>
            <a:r>
              <a:rPr lang="en-US" sz="900" dirty="0" smtClean="0"/>
              <a:t>(</a:t>
            </a:r>
            <a:r>
              <a:rPr lang="en-US" sz="900" dirty="0"/>
              <a:t>C) “Agency Investments Management”   </a:t>
            </a:r>
            <a:r>
              <a:rPr lang="uk-UA" sz="900" dirty="0" smtClean="0"/>
              <a:t>19</a:t>
            </a:r>
            <a:r>
              <a:rPr lang="en-US" sz="900" dirty="0" smtClean="0"/>
              <a:t>.</a:t>
            </a:r>
            <a:r>
              <a:rPr lang="uk-UA" sz="900" dirty="0" smtClean="0"/>
              <a:t>06.</a:t>
            </a:r>
            <a:r>
              <a:rPr lang="en-US" sz="900" dirty="0" smtClean="0"/>
              <a:t>201</a:t>
            </a:r>
            <a:r>
              <a:rPr lang="uk-UA" sz="900" dirty="0"/>
              <a:t>7</a:t>
            </a:r>
            <a:r>
              <a:rPr lang="en-US" sz="900" dirty="0" smtClean="0"/>
              <a:t>                                        </a:t>
            </a:r>
            <a:r>
              <a:rPr lang="en-US" sz="900" dirty="0"/>
              <a:t>www.104.ua</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066800"/>
            <a:ext cx="41910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Объект 8"/>
          <p:cNvSpPr>
            <a:spLocks noGrp="1"/>
          </p:cNvSpPr>
          <p:nvPr>
            <p:ph idx="1"/>
          </p:nvPr>
        </p:nvSpPr>
        <p:spPr>
          <a:xfrm>
            <a:off x="381001" y="914400"/>
            <a:ext cx="5791200" cy="4992687"/>
          </a:xfrm>
        </p:spPr>
        <p:txBody>
          <a:bodyPr/>
          <a:lstStyle/>
          <a:p>
            <a:pPr marL="0" lvl="4" indent="0">
              <a:spcBef>
                <a:spcPct val="50000"/>
              </a:spcBef>
              <a:buClr>
                <a:schemeClr val="bg1"/>
              </a:buClr>
              <a:buSzPct val="25000"/>
              <a:buNone/>
            </a:pPr>
            <a:r>
              <a:rPr lang="uk-UA" sz="1800" dirty="0" smtClean="0">
                <a:solidFill>
                  <a:srgbClr val="2F2F81"/>
                </a:solidFill>
                <a:latin typeface="+mn-lt"/>
                <a:ea typeface="+mn-ea"/>
                <a:cs typeface="+mn-cs"/>
              </a:rPr>
              <a:t>1. Встановити </a:t>
            </a:r>
            <a:r>
              <a:rPr lang="uk-UA" sz="1800" dirty="0">
                <a:solidFill>
                  <a:srgbClr val="2F2F81"/>
                </a:solidFill>
                <a:latin typeface="+mn-lt"/>
                <a:ea typeface="+mn-ea"/>
                <a:cs typeface="+mn-cs"/>
              </a:rPr>
              <a:t>адекватні тарифи на </a:t>
            </a:r>
            <a:r>
              <a:rPr lang="uk-UA" sz="1800" dirty="0" smtClean="0">
                <a:solidFill>
                  <a:srgbClr val="2F2F81"/>
                </a:solidFill>
                <a:latin typeface="+mn-lt"/>
                <a:ea typeface="+mn-ea"/>
                <a:cs typeface="+mn-cs"/>
              </a:rPr>
              <a:t>розподіл</a:t>
            </a:r>
          </a:p>
          <a:p>
            <a:pPr marL="0" lvl="4" indent="0">
              <a:spcBef>
                <a:spcPct val="50000"/>
              </a:spcBef>
              <a:buClr>
                <a:schemeClr val="bg1"/>
              </a:buClr>
              <a:buSzPct val="25000"/>
              <a:buNone/>
            </a:pPr>
            <a:endParaRPr lang="uk-UA" sz="1800" dirty="0">
              <a:solidFill>
                <a:srgbClr val="2F2F81"/>
              </a:solidFill>
              <a:latin typeface="+mn-lt"/>
              <a:ea typeface="+mn-ea"/>
              <a:cs typeface="+mn-cs"/>
            </a:endParaRPr>
          </a:p>
          <a:p>
            <a:pPr marL="0" indent="0">
              <a:buNone/>
            </a:pPr>
            <a:r>
              <a:rPr lang="uk-UA" sz="1800" dirty="0" smtClean="0">
                <a:solidFill>
                  <a:schemeClr val="tx2"/>
                </a:solidFill>
              </a:rPr>
              <a:t>2. Встановити «стимулюючі» норми споживання газу для споживачів без лічильників газу. </a:t>
            </a:r>
          </a:p>
          <a:p>
            <a:pPr marL="0" indent="0">
              <a:buNone/>
            </a:pPr>
            <a:endParaRPr lang="uk-UA" sz="1800" dirty="0" smtClean="0">
              <a:solidFill>
                <a:srgbClr val="2F2F81"/>
              </a:solidFill>
            </a:endParaRPr>
          </a:p>
          <a:p>
            <a:pPr marL="0" indent="0">
              <a:buNone/>
            </a:pPr>
            <a:r>
              <a:rPr lang="uk-UA" sz="1800" dirty="0" smtClean="0">
                <a:solidFill>
                  <a:srgbClr val="2F2F81"/>
                </a:solidFill>
              </a:rPr>
              <a:t>3. Впровадити розрахунки з Оператором ГРМ на основі потужності. </a:t>
            </a:r>
          </a:p>
          <a:p>
            <a:pPr marL="0" indent="0">
              <a:buNone/>
            </a:pPr>
            <a:endParaRPr lang="uk-UA" sz="1800" dirty="0" smtClean="0">
              <a:solidFill>
                <a:srgbClr val="2F2F81"/>
              </a:solidFill>
            </a:endParaRPr>
          </a:p>
          <a:p>
            <a:pPr marL="0" indent="0">
              <a:buNone/>
            </a:pPr>
            <a:r>
              <a:rPr lang="uk-UA" sz="1800" dirty="0" smtClean="0">
                <a:solidFill>
                  <a:schemeClr val="tx2"/>
                </a:solidFill>
              </a:rPr>
              <a:t>4. Впровадити енергетичні одиниці. </a:t>
            </a:r>
          </a:p>
          <a:p>
            <a:pPr marL="0" indent="0">
              <a:buNone/>
            </a:pPr>
            <a:endParaRPr lang="uk-UA" sz="1800" dirty="0" smtClean="0">
              <a:solidFill>
                <a:srgbClr val="2F2F81"/>
              </a:solidFill>
            </a:endParaRPr>
          </a:p>
          <a:p>
            <a:pPr marL="0" indent="0">
              <a:buNone/>
            </a:pPr>
            <a:r>
              <a:rPr lang="uk-UA" sz="1800" dirty="0" smtClean="0">
                <a:solidFill>
                  <a:srgbClr val="2F2F81"/>
                </a:solidFill>
              </a:rPr>
              <a:t>5. Запровадити встановлення тарифу на розподіл за RAB-регулюванням</a:t>
            </a:r>
            <a:endParaRPr lang="uk-UA" sz="1800" dirty="0">
              <a:solidFill>
                <a:srgbClr val="2F2F81"/>
              </a:solidFill>
            </a:endParaRPr>
          </a:p>
        </p:txBody>
      </p:sp>
    </p:spTree>
    <p:extLst>
      <p:ext uri="{BB962C8B-B14F-4D97-AF65-F5344CB8AC3E}">
        <p14:creationId xmlns:p14="http://schemas.microsoft.com/office/powerpoint/2010/main" val="11121234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2913" y="228600"/>
            <a:ext cx="8229600" cy="646113"/>
          </a:xfrm>
        </p:spPr>
        <p:txBody>
          <a:bodyPr/>
          <a:lstStyle/>
          <a:p>
            <a:pPr algn="ctr"/>
            <a:r>
              <a:rPr lang="uk-UA" dirty="0" smtClean="0">
                <a:effectLst>
                  <a:outerShdw blurRad="38100" dist="38100" dir="2700000" algn="tl">
                    <a:srgbClr val="000000">
                      <a:alpha val="43137"/>
                    </a:srgbClr>
                  </a:outerShdw>
                </a:effectLst>
              </a:rPr>
              <a:t>Структура газорозподільної галузі</a:t>
            </a:r>
            <a:endParaRPr lang="ru-RU" dirty="0">
              <a:effectLst>
                <a:outerShdw blurRad="38100" dist="38100" dir="2700000" algn="tl">
                  <a:srgbClr val="000000">
                    <a:alpha val="43137"/>
                  </a:srgbClr>
                </a:outerShdw>
              </a:effectLst>
            </a:endParaRPr>
          </a:p>
        </p:txBody>
      </p:sp>
      <p:sp>
        <p:nvSpPr>
          <p:cNvPr id="4" name="Номер слайда 3"/>
          <p:cNvSpPr>
            <a:spLocks noGrp="1"/>
          </p:cNvSpPr>
          <p:nvPr>
            <p:ph type="sldNum" sz="quarter" idx="10"/>
          </p:nvPr>
        </p:nvSpPr>
        <p:spPr>
          <a:xfrm>
            <a:off x="0" y="6629400"/>
            <a:ext cx="7315200" cy="228600"/>
          </a:xfrm>
        </p:spPr>
        <p:txBody>
          <a:bodyPr/>
          <a:lstStyle/>
          <a:p>
            <a:pPr>
              <a:defRPr/>
            </a:pPr>
            <a:r>
              <a:rPr lang="uk-UA" sz="900" dirty="0" smtClean="0"/>
              <a:t> </a:t>
            </a:r>
            <a:r>
              <a:rPr lang="en-US" sz="900" dirty="0" smtClean="0"/>
              <a:t>(</a:t>
            </a:r>
            <a:r>
              <a:rPr lang="en-US" sz="900" dirty="0"/>
              <a:t>C) “Agency Investments Management”   </a:t>
            </a:r>
            <a:r>
              <a:rPr lang="uk-UA" sz="900" dirty="0" smtClean="0"/>
              <a:t>19</a:t>
            </a:r>
            <a:r>
              <a:rPr lang="en-US" sz="900" dirty="0" smtClean="0"/>
              <a:t>.</a:t>
            </a:r>
            <a:r>
              <a:rPr lang="uk-UA" sz="900" dirty="0" smtClean="0"/>
              <a:t>06.</a:t>
            </a:r>
            <a:r>
              <a:rPr lang="en-US" sz="900" dirty="0" smtClean="0"/>
              <a:t>201</a:t>
            </a:r>
            <a:r>
              <a:rPr lang="uk-UA" sz="900" dirty="0" smtClean="0"/>
              <a:t>7</a:t>
            </a:r>
            <a:r>
              <a:rPr lang="en-US" sz="900" dirty="0" smtClean="0"/>
              <a:t>                                        </a:t>
            </a:r>
            <a:r>
              <a:rPr lang="en-US" sz="900" dirty="0"/>
              <a:t>www.104.ua</a:t>
            </a:r>
          </a:p>
        </p:txBody>
      </p:sp>
      <p:sp>
        <p:nvSpPr>
          <p:cNvPr id="9" name="Объект 8"/>
          <p:cNvSpPr>
            <a:spLocks noGrp="1"/>
          </p:cNvSpPr>
          <p:nvPr>
            <p:ph idx="1"/>
          </p:nvPr>
        </p:nvSpPr>
        <p:spPr/>
        <p:txBody>
          <a:bodyPr/>
          <a:lstStyle/>
          <a:p>
            <a:pPr marL="0" lvl="4" indent="0">
              <a:spcBef>
                <a:spcPct val="50000"/>
              </a:spcBef>
              <a:buClr>
                <a:schemeClr val="bg1"/>
              </a:buClr>
              <a:buSzPct val="25000"/>
              <a:buNone/>
            </a:pPr>
            <a:endParaRPr lang="ru-RU" sz="1800" b="1" dirty="0" smtClean="0">
              <a:ln w="12700">
                <a:solidFill>
                  <a:schemeClr val="accent6">
                    <a:lumMod val="60000"/>
                    <a:lumOff val="40000"/>
                  </a:schemeClr>
                </a:solidFill>
                <a:prstDash val="solid"/>
              </a:ln>
              <a:solidFill>
                <a:schemeClr val="accent2">
                  <a:lumMod val="60000"/>
                  <a:lumOff val="40000"/>
                </a:schemeClr>
              </a:solidFill>
              <a:effectLst>
                <a:outerShdw blurRad="41275" dist="20320" dir="1800000" algn="tl" rotWithShape="0">
                  <a:srgbClr val="000000">
                    <a:alpha val="40000"/>
                  </a:srgbClr>
                </a:outerShdw>
              </a:effectLst>
            </a:endParaRPr>
          </a:p>
          <a:p>
            <a:pPr marL="0" indent="0">
              <a:buNone/>
            </a:pPr>
            <a:endParaRPr lang="ru-RU" sz="2800" dirty="0"/>
          </a:p>
        </p:txBody>
      </p:sp>
      <p:graphicFrame>
        <p:nvGraphicFramePr>
          <p:cNvPr id="3" name="Таблица 2"/>
          <p:cNvGraphicFramePr>
            <a:graphicFrameLocks noGrp="1"/>
          </p:cNvGraphicFramePr>
          <p:nvPr>
            <p:extLst>
              <p:ext uri="{D42A27DB-BD31-4B8C-83A1-F6EECF244321}">
                <p14:modId xmlns:p14="http://schemas.microsoft.com/office/powerpoint/2010/main" val="3880518433"/>
              </p:ext>
            </p:extLst>
          </p:nvPr>
        </p:nvGraphicFramePr>
        <p:xfrm>
          <a:off x="152400" y="838200"/>
          <a:ext cx="8610600" cy="5257800"/>
        </p:xfrm>
        <a:graphic>
          <a:graphicData uri="http://schemas.openxmlformats.org/drawingml/2006/table">
            <a:tbl>
              <a:tblPr firstRow="1" bandRow="1">
                <a:tableStyleId>{5C22544A-7EE6-4342-B048-85BDC9FD1C3A}</a:tableStyleId>
              </a:tblPr>
              <a:tblGrid>
                <a:gridCol w="2280285"/>
                <a:gridCol w="1601629"/>
                <a:gridCol w="508476"/>
                <a:gridCol w="638810"/>
                <a:gridCol w="1471295"/>
                <a:gridCol w="584677"/>
                <a:gridCol w="1525428"/>
              </a:tblGrid>
              <a:tr h="537633">
                <a:tc>
                  <a:txBody>
                    <a:bodyPr/>
                    <a:lstStyle/>
                    <a:p>
                      <a:r>
                        <a:rPr lang="uk-UA" sz="1400" dirty="0" smtClean="0">
                          <a:solidFill>
                            <a:srgbClr val="002060"/>
                          </a:solidFill>
                        </a:rPr>
                        <a:t>Кількість Операторів</a:t>
                      </a:r>
                      <a:r>
                        <a:rPr lang="uk-UA" sz="1400" baseline="0" dirty="0" smtClean="0">
                          <a:solidFill>
                            <a:srgbClr val="002060"/>
                          </a:solidFill>
                        </a:rPr>
                        <a:t> ГРМ</a:t>
                      </a:r>
                      <a:endParaRPr lang="ru-RU" sz="1400" dirty="0">
                        <a:solidFill>
                          <a:srgbClr val="002060"/>
                        </a:solidFill>
                      </a:endParaRPr>
                    </a:p>
                  </a:txBody>
                  <a:tcPr>
                    <a:solidFill>
                      <a:schemeClr val="bg2">
                        <a:lumMod val="40000"/>
                        <a:lumOff val="60000"/>
                      </a:schemeClr>
                    </a:solidFill>
                  </a:tcPr>
                </a:tc>
                <a:tc gridSpan="6">
                  <a:txBody>
                    <a:bodyPr/>
                    <a:lstStyle/>
                    <a:p>
                      <a:pPr algn="ctr"/>
                      <a:r>
                        <a:rPr lang="ru-RU" sz="1400" dirty="0" smtClean="0">
                          <a:solidFill>
                            <a:srgbClr val="002060"/>
                          </a:solidFill>
                        </a:rPr>
                        <a:t>44</a:t>
                      </a:r>
                      <a:endParaRPr lang="ru-RU" sz="1400" dirty="0">
                        <a:solidFill>
                          <a:srgbClr val="002060"/>
                        </a:solidFill>
                      </a:endParaRPr>
                    </a:p>
                  </a:txBody>
                  <a:tcPr>
                    <a:solidFill>
                      <a:srgbClr val="D0CED8"/>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300567">
                <a:tc>
                  <a:txBody>
                    <a:bodyPr/>
                    <a:lstStyle/>
                    <a:p>
                      <a:endParaRPr lang="ru-RU" sz="1400" dirty="0"/>
                    </a:p>
                  </a:txBody>
                  <a:tcPr/>
                </a:tc>
                <a:tc gridSpan="6">
                  <a:txBody>
                    <a:bodyPr/>
                    <a:lstStyle/>
                    <a:p>
                      <a:endParaRPr lang="ru-RU" sz="1400" dirty="0"/>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82880">
                <a:tc rowSpan="5">
                  <a:txBody>
                    <a:bodyPr/>
                    <a:lstStyle/>
                    <a:p>
                      <a:endParaRPr lang="uk-UA" sz="1400" dirty="0" smtClean="0">
                        <a:solidFill>
                          <a:srgbClr val="002060"/>
                        </a:solidFill>
                      </a:endParaRPr>
                    </a:p>
                    <a:p>
                      <a:r>
                        <a:rPr lang="uk-UA" sz="1400" dirty="0" smtClean="0">
                          <a:solidFill>
                            <a:srgbClr val="002060"/>
                          </a:solidFill>
                        </a:rPr>
                        <a:t>Об</a:t>
                      </a:r>
                      <a:r>
                        <a:rPr lang="en-US" sz="1400" dirty="0" smtClean="0">
                          <a:solidFill>
                            <a:srgbClr val="002060"/>
                          </a:solidFill>
                        </a:rPr>
                        <a:t>’</a:t>
                      </a:r>
                      <a:r>
                        <a:rPr lang="uk-UA" sz="1400" dirty="0" err="1" smtClean="0">
                          <a:solidFill>
                            <a:srgbClr val="002060"/>
                          </a:solidFill>
                        </a:rPr>
                        <a:t>єм</a:t>
                      </a:r>
                      <a:r>
                        <a:rPr lang="uk-UA" sz="1400" dirty="0" smtClean="0">
                          <a:solidFill>
                            <a:srgbClr val="002060"/>
                          </a:solidFill>
                        </a:rPr>
                        <a:t> розподіленого газу </a:t>
                      </a:r>
                    </a:p>
                    <a:p>
                      <a:r>
                        <a:rPr lang="uk-UA" sz="1400" dirty="0" smtClean="0">
                          <a:solidFill>
                            <a:srgbClr val="002060"/>
                          </a:solidFill>
                        </a:rPr>
                        <a:t>(за даними 2016 року)</a:t>
                      </a:r>
                      <a:endParaRPr lang="ru-RU" sz="1400" dirty="0">
                        <a:solidFill>
                          <a:srgbClr val="002060"/>
                        </a:solidFill>
                      </a:endParaRPr>
                    </a:p>
                  </a:txBody>
                  <a:tcPr>
                    <a:solidFill>
                      <a:srgbClr val="B0D7E8"/>
                    </a:solidFill>
                  </a:tcPr>
                </a:tc>
                <a:tc gridSpan="3">
                  <a:txBody>
                    <a:bodyPr/>
                    <a:lstStyle/>
                    <a:p>
                      <a:r>
                        <a:rPr lang="uk-UA" sz="1400" dirty="0" smtClean="0">
                          <a:solidFill>
                            <a:srgbClr val="002060"/>
                          </a:solidFill>
                        </a:rPr>
                        <a:t>Населення</a:t>
                      </a:r>
                      <a:endParaRPr lang="ru-RU" sz="1400" dirty="0">
                        <a:solidFill>
                          <a:srgbClr val="002060"/>
                        </a:solidFill>
                      </a:endParaRPr>
                    </a:p>
                  </a:txBody>
                  <a:tcPr>
                    <a:solidFill>
                      <a:srgbClr val="B0D7E8"/>
                    </a:solidFill>
                  </a:tcPr>
                </a:tc>
                <a:tc hMerge="1">
                  <a:txBody>
                    <a:bodyPr/>
                    <a:lstStyle/>
                    <a:p>
                      <a:endParaRPr lang="ru-RU"/>
                    </a:p>
                  </a:txBody>
                  <a:tcPr/>
                </a:tc>
                <a:tc hMerge="1">
                  <a:txBody>
                    <a:bodyPr/>
                    <a:lstStyle/>
                    <a:p>
                      <a:endParaRPr lang="ru-RU"/>
                    </a:p>
                  </a:txBody>
                  <a:tcPr/>
                </a:tc>
                <a:tc gridSpan="3">
                  <a:txBody>
                    <a:bodyPr/>
                    <a:lstStyle/>
                    <a:p>
                      <a:r>
                        <a:rPr lang="uk-UA" sz="1400" dirty="0" smtClean="0">
                          <a:solidFill>
                            <a:srgbClr val="002060"/>
                          </a:solidFill>
                        </a:rPr>
                        <a:t>11,9 млрд</a:t>
                      </a:r>
                      <a:r>
                        <a:rPr lang="uk-UA" sz="1400" baseline="0" dirty="0" smtClean="0">
                          <a:solidFill>
                            <a:srgbClr val="002060"/>
                          </a:solidFill>
                        </a:rPr>
                        <a:t> куб м (44%)</a:t>
                      </a:r>
                      <a:endParaRPr lang="ru-RU" sz="1400" dirty="0">
                        <a:solidFill>
                          <a:srgbClr val="002060"/>
                        </a:solidFill>
                      </a:endParaRPr>
                    </a:p>
                  </a:txBody>
                  <a:tcPr>
                    <a:solidFill>
                      <a:srgbClr val="B0D7E8"/>
                    </a:solidFill>
                  </a:tcPr>
                </a:tc>
                <a:tc hMerge="1">
                  <a:txBody>
                    <a:bodyPr/>
                    <a:lstStyle/>
                    <a:p>
                      <a:endParaRPr lang="ru-RU"/>
                    </a:p>
                  </a:txBody>
                  <a:tcPr/>
                </a:tc>
                <a:tc hMerge="1">
                  <a:txBody>
                    <a:bodyPr/>
                    <a:lstStyle/>
                    <a:p>
                      <a:endParaRPr lang="ru-RU"/>
                    </a:p>
                  </a:txBody>
                  <a:tcPr/>
                </a:tc>
              </a:tr>
              <a:tr h="182880">
                <a:tc vMerge="1">
                  <a:txBody>
                    <a:bodyPr/>
                    <a:lstStyle/>
                    <a:p>
                      <a:endParaRPr lang="ru-RU"/>
                    </a:p>
                  </a:txBody>
                  <a:tcPr/>
                </a:tc>
                <a:tc gridSpan="3">
                  <a:txBody>
                    <a:bodyPr/>
                    <a:lstStyle/>
                    <a:p>
                      <a:r>
                        <a:rPr lang="uk-UA" sz="1400" dirty="0" smtClean="0">
                          <a:solidFill>
                            <a:srgbClr val="002060"/>
                          </a:solidFill>
                        </a:rPr>
                        <a:t>Бюджет</a:t>
                      </a:r>
                      <a:endParaRPr lang="ru-RU" sz="1400" dirty="0">
                        <a:solidFill>
                          <a:srgbClr val="002060"/>
                        </a:solidFill>
                      </a:endParaRPr>
                    </a:p>
                  </a:txBody>
                  <a:tcPr>
                    <a:solidFill>
                      <a:srgbClr val="B0D7E8"/>
                    </a:solidFill>
                  </a:tcPr>
                </a:tc>
                <a:tc hMerge="1">
                  <a:txBody>
                    <a:bodyPr/>
                    <a:lstStyle/>
                    <a:p>
                      <a:endParaRPr lang="ru-RU"/>
                    </a:p>
                  </a:txBody>
                  <a:tcPr/>
                </a:tc>
                <a:tc hMerge="1">
                  <a:txBody>
                    <a:bodyPr/>
                    <a:lstStyle/>
                    <a:p>
                      <a:endParaRPr lang="ru-RU"/>
                    </a:p>
                  </a:txBody>
                  <a:tcPr/>
                </a:tc>
                <a:tc gridSpan="3">
                  <a:txBody>
                    <a:bodyPr/>
                    <a:lstStyle/>
                    <a:p>
                      <a:r>
                        <a:rPr lang="uk-UA" sz="1400" dirty="0" smtClean="0">
                          <a:solidFill>
                            <a:srgbClr val="002060"/>
                          </a:solidFill>
                        </a:rPr>
                        <a:t>  0,5 млрд куб м (  2%)</a:t>
                      </a:r>
                      <a:endParaRPr lang="ru-RU" sz="1400" dirty="0">
                        <a:solidFill>
                          <a:srgbClr val="002060"/>
                        </a:solidFill>
                      </a:endParaRPr>
                    </a:p>
                  </a:txBody>
                  <a:tcPr>
                    <a:solidFill>
                      <a:srgbClr val="B0D7E8"/>
                    </a:solidFill>
                  </a:tcPr>
                </a:tc>
                <a:tc hMerge="1">
                  <a:txBody>
                    <a:bodyPr/>
                    <a:lstStyle/>
                    <a:p>
                      <a:endParaRPr lang="ru-RU"/>
                    </a:p>
                  </a:txBody>
                  <a:tcPr/>
                </a:tc>
                <a:tc hMerge="1">
                  <a:txBody>
                    <a:bodyPr/>
                    <a:lstStyle/>
                    <a:p>
                      <a:endParaRPr lang="ru-RU"/>
                    </a:p>
                  </a:txBody>
                  <a:tcPr/>
                </a:tc>
              </a:tr>
              <a:tr h="182880">
                <a:tc vMerge="1">
                  <a:txBody>
                    <a:bodyPr/>
                    <a:lstStyle/>
                    <a:p>
                      <a:endParaRPr lang="ru-RU"/>
                    </a:p>
                  </a:txBody>
                  <a:tcPr/>
                </a:tc>
                <a:tc gridSpan="3">
                  <a:txBody>
                    <a:bodyPr/>
                    <a:lstStyle/>
                    <a:p>
                      <a:r>
                        <a:rPr lang="uk-UA" sz="1400" dirty="0" smtClean="0">
                          <a:solidFill>
                            <a:srgbClr val="002060"/>
                          </a:solidFill>
                        </a:rPr>
                        <a:t>ТКЕ</a:t>
                      </a:r>
                      <a:endParaRPr lang="ru-RU" sz="1400" dirty="0">
                        <a:solidFill>
                          <a:srgbClr val="002060"/>
                        </a:solidFill>
                      </a:endParaRPr>
                    </a:p>
                  </a:txBody>
                  <a:tcPr>
                    <a:solidFill>
                      <a:srgbClr val="B0D7E8"/>
                    </a:solidFill>
                  </a:tcPr>
                </a:tc>
                <a:tc hMerge="1">
                  <a:txBody>
                    <a:bodyPr/>
                    <a:lstStyle/>
                    <a:p>
                      <a:endParaRPr lang="ru-RU"/>
                    </a:p>
                  </a:txBody>
                  <a:tcPr/>
                </a:tc>
                <a:tc hMerge="1">
                  <a:txBody>
                    <a:bodyPr/>
                    <a:lstStyle/>
                    <a:p>
                      <a:endParaRPr lang="ru-RU"/>
                    </a:p>
                  </a:txBody>
                  <a:tcPr/>
                </a:tc>
                <a:tc gridSpan="3">
                  <a:txBody>
                    <a:bodyPr/>
                    <a:lstStyle/>
                    <a:p>
                      <a:r>
                        <a:rPr lang="uk-UA" sz="1400" dirty="0" smtClean="0">
                          <a:solidFill>
                            <a:srgbClr val="002060"/>
                          </a:solidFill>
                        </a:rPr>
                        <a:t>  7,4 млрд куб м (27%)</a:t>
                      </a:r>
                      <a:endParaRPr lang="ru-RU" sz="1400" dirty="0">
                        <a:solidFill>
                          <a:srgbClr val="002060"/>
                        </a:solidFill>
                      </a:endParaRPr>
                    </a:p>
                  </a:txBody>
                  <a:tcPr>
                    <a:solidFill>
                      <a:srgbClr val="B0D7E8"/>
                    </a:solidFill>
                  </a:tcPr>
                </a:tc>
                <a:tc hMerge="1">
                  <a:txBody>
                    <a:bodyPr/>
                    <a:lstStyle/>
                    <a:p>
                      <a:endParaRPr lang="ru-RU"/>
                    </a:p>
                  </a:txBody>
                  <a:tcPr/>
                </a:tc>
                <a:tc hMerge="1">
                  <a:txBody>
                    <a:bodyPr/>
                    <a:lstStyle/>
                    <a:p>
                      <a:endParaRPr lang="ru-RU"/>
                    </a:p>
                  </a:txBody>
                  <a:tcPr/>
                </a:tc>
              </a:tr>
              <a:tr h="182880">
                <a:tc vMerge="1">
                  <a:txBody>
                    <a:bodyPr/>
                    <a:lstStyle/>
                    <a:p>
                      <a:endParaRPr lang="ru-RU"/>
                    </a:p>
                  </a:txBody>
                  <a:tcPr/>
                </a:tc>
                <a:tc gridSpan="3">
                  <a:txBody>
                    <a:bodyPr/>
                    <a:lstStyle/>
                    <a:p>
                      <a:r>
                        <a:rPr lang="uk-UA" sz="1400" dirty="0" smtClean="0">
                          <a:solidFill>
                            <a:srgbClr val="002060"/>
                          </a:solidFill>
                        </a:rPr>
                        <a:t>Промисловість</a:t>
                      </a:r>
                      <a:endParaRPr lang="ru-RU" sz="1400" dirty="0">
                        <a:solidFill>
                          <a:srgbClr val="002060"/>
                        </a:solidFill>
                      </a:endParaRPr>
                    </a:p>
                  </a:txBody>
                  <a:tcPr>
                    <a:solidFill>
                      <a:srgbClr val="B0D7E8"/>
                    </a:solidFill>
                  </a:tcPr>
                </a:tc>
                <a:tc hMerge="1">
                  <a:txBody>
                    <a:bodyPr/>
                    <a:lstStyle/>
                    <a:p>
                      <a:endParaRPr lang="ru-RU"/>
                    </a:p>
                  </a:txBody>
                  <a:tcPr/>
                </a:tc>
                <a:tc hMerge="1">
                  <a:txBody>
                    <a:bodyPr/>
                    <a:lstStyle/>
                    <a:p>
                      <a:endParaRPr lang="ru-RU"/>
                    </a:p>
                  </a:txBody>
                  <a:tcPr/>
                </a:tc>
                <a:tc gridSpan="3">
                  <a:txBody>
                    <a:bodyPr/>
                    <a:lstStyle/>
                    <a:p>
                      <a:r>
                        <a:rPr lang="uk-UA" sz="1400" dirty="0" smtClean="0">
                          <a:solidFill>
                            <a:srgbClr val="002060"/>
                          </a:solidFill>
                        </a:rPr>
                        <a:t>  7,2 млрд куб м (27%)</a:t>
                      </a:r>
                      <a:endParaRPr lang="ru-RU" sz="1400" dirty="0">
                        <a:solidFill>
                          <a:srgbClr val="002060"/>
                        </a:solidFill>
                      </a:endParaRPr>
                    </a:p>
                  </a:txBody>
                  <a:tcPr>
                    <a:solidFill>
                      <a:srgbClr val="B0D7E8"/>
                    </a:solidFill>
                  </a:tcPr>
                </a:tc>
                <a:tc hMerge="1">
                  <a:txBody>
                    <a:bodyPr/>
                    <a:lstStyle/>
                    <a:p>
                      <a:endParaRPr lang="ru-RU"/>
                    </a:p>
                  </a:txBody>
                  <a:tcPr/>
                </a:tc>
                <a:tc hMerge="1">
                  <a:txBody>
                    <a:bodyPr/>
                    <a:lstStyle/>
                    <a:p>
                      <a:endParaRPr lang="ru-RU"/>
                    </a:p>
                  </a:txBody>
                  <a:tcPr/>
                </a:tc>
              </a:tr>
              <a:tr h="182880">
                <a:tc vMerge="1">
                  <a:txBody>
                    <a:bodyPr/>
                    <a:lstStyle/>
                    <a:p>
                      <a:endParaRPr lang="ru-RU"/>
                    </a:p>
                  </a:txBody>
                  <a:tcPr/>
                </a:tc>
                <a:tc gridSpan="3">
                  <a:txBody>
                    <a:bodyPr/>
                    <a:lstStyle/>
                    <a:p>
                      <a:pPr algn="l"/>
                      <a:r>
                        <a:rPr lang="uk-UA" sz="1400" dirty="0" smtClean="0">
                          <a:solidFill>
                            <a:schemeClr val="accent2">
                              <a:lumMod val="50000"/>
                            </a:schemeClr>
                          </a:solidFill>
                        </a:rPr>
                        <a:t>Всього</a:t>
                      </a:r>
                      <a:endParaRPr lang="ru-RU" sz="1400" dirty="0">
                        <a:solidFill>
                          <a:schemeClr val="accent2">
                            <a:lumMod val="50000"/>
                          </a:schemeClr>
                        </a:solidFill>
                      </a:endParaRPr>
                    </a:p>
                  </a:txBody>
                  <a:tcPr>
                    <a:solidFill>
                      <a:srgbClr val="B0D7E8"/>
                    </a:solidFill>
                  </a:tcPr>
                </a:tc>
                <a:tc hMerge="1">
                  <a:txBody>
                    <a:bodyPr/>
                    <a:lstStyle/>
                    <a:p>
                      <a:endParaRPr lang="ru-RU"/>
                    </a:p>
                  </a:txBody>
                  <a:tcPr/>
                </a:tc>
                <a:tc hMerge="1">
                  <a:txBody>
                    <a:bodyPr/>
                    <a:lstStyle/>
                    <a:p>
                      <a:endParaRPr lang="ru-RU"/>
                    </a:p>
                  </a:txBody>
                  <a:tcPr/>
                </a:tc>
                <a:tc gridSpan="3">
                  <a:txBody>
                    <a:bodyPr/>
                    <a:lstStyle/>
                    <a:p>
                      <a:pPr algn="l"/>
                      <a:r>
                        <a:rPr lang="uk-UA" sz="1400" dirty="0" smtClean="0">
                          <a:solidFill>
                            <a:schemeClr val="accent2">
                              <a:lumMod val="50000"/>
                            </a:schemeClr>
                          </a:solidFill>
                        </a:rPr>
                        <a:t>27,0 млрд куб м</a:t>
                      </a:r>
                      <a:endParaRPr lang="ru-RU" sz="1400" dirty="0">
                        <a:solidFill>
                          <a:schemeClr val="accent2">
                            <a:lumMod val="50000"/>
                          </a:schemeClr>
                        </a:solidFill>
                      </a:endParaRPr>
                    </a:p>
                  </a:txBody>
                  <a:tcPr>
                    <a:solidFill>
                      <a:srgbClr val="B0D7E8"/>
                    </a:solidFill>
                  </a:tcPr>
                </a:tc>
                <a:tc hMerge="1">
                  <a:txBody>
                    <a:bodyPr/>
                    <a:lstStyle/>
                    <a:p>
                      <a:endParaRPr lang="ru-RU"/>
                    </a:p>
                  </a:txBody>
                  <a:tcPr/>
                </a:tc>
                <a:tc hMerge="1">
                  <a:txBody>
                    <a:bodyPr/>
                    <a:lstStyle/>
                    <a:p>
                      <a:endParaRPr lang="ru-RU"/>
                    </a:p>
                  </a:txBody>
                  <a:tcPr/>
                </a:tc>
              </a:tr>
              <a:tr h="452967">
                <a:tc>
                  <a:txBody>
                    <a:bodyPr/>
                    <a:lstStyle/>
                    <a:p>
                      <a:endParaRPr lang="ru-RU" sz="1400" dirty="0"/>
                    </a:p>
                  </a:txBody>
                  <a:tcPr/>
                </a:tc>
                <a:tc gridSpan="3">
                  <a:txBody>
                    <a:bodyPr/>
                    <a:lstStyle/>
                    <a:p>
                      <a:endParaRPr lang="ru-RU" sz="1400" dirty="0"/>
                    </a:p>
                  </a:txBody>
                  <a:tcPr>
                    <a:solidFill>
                      <a:schemeClr val="bg1"/>
                    </a:solidFill>
                  </a:tcPr>
                </a:tc>
                <a:tc hMerge="1">
                  <a:txBody>
                    <a:bodyPr/>
                    <a:lstStyle/>
                    <a:p>
                      <a:endParaRPr lang="ru-RU"/>
                    </a:p>
                  </a:txBody>
                  <a:tcPr/>
                </a:tc>
                <a:tc hMerge="1">
                  <a:txBody>
                    <a:bodyPr/>
                    <a:lstStyle/>
                    <a:p>
                      <a:endParaRPr lang="ru-RU"/>
                    </a:p>
                  </a:txBody>
                  <a:tcPr/>
                </a:tc>
                <a:tc gridSpan="3">
                  <a:txBody>
                    <a:bodyPr/>
                    <a:lstStyle/>
                    <a:p>
                      <a:endParaRPr lang="ru-RU" sz="1400" dirty="0"/>
                    </a:p>
                  </a:txBody>
                  <a:tcPr>
                    <a:solidFill>
                      <a:schemeClr val="bg1"/>
                    </a:solidFill>
                  </a:tcPr>
                </a:tc>
                <a:tc hMerge="1">
                  <a:txBody>
                    <a:bodyPr/>
                    <a:lstStyle/>
                    <a:p>
                      <a:endParaRPr lang="ru-RU"/>
                    </a:p>
                  </a:txBody>
                  <a:tcPr/>
                </a:tc>
                <a:tc hMerge="1">
                  <a:txBody>
                    <a:bodyPr/>
                    <a:lstStyle/>
                    <a:p>
                      <a:endParaRPr lang="ru-RU"/>
                    </a:p>
                  </a:txBody>
                  <a:tcPr/>
                </a:tc>
              </a:tr>
              <a:tr h="457200">
                <a:tc rowSpan="2">
                  <a:txBody>
                    <a:bodyPr/>
                    <a:lstStyle/>
                    <a:p>
                      <a:endParaRPr lang="uk-UA" sz="1400" dirty="0" smtClean="0">
                        <a:solidFill>
                          <a:srgbClr val="002060"/>
                        </a:solidFill>
                      </a:endParaRPr>
                    </a:p>
                    <a:p>
                      <a:r>
                        <a:rPr lang="uk-UA" sz="1400" dirty="0" smtClean="0">
                          <a:solidFill>
                            <a:srgbClr val="002060"/>
                          </a:solidFill>
                        </a:rPr>
                        <a:t>Прогноз щодо розподілу газу до 2035 року, </a:t>
                      </a:r>
                    </a:p>
                    <a:p>
                      <a:r>
                        <a:rPr lang="uk-UA" sz="1400" dirty="0" smtClean="0">
                          <a:solidFill>
                            <a:srgbClr val="002060"/>
                          </a:solidFill>
                        </a:rPr>
                        <a:t>млрд куб м</a:t>
                      </a:r>
                      <a:endParaRPr lang="ru-RU" sz="1400" dirty="0">
                        <a:solidFill>
                          <a:srgbClr val="002060"/>
                        </a:solidFill>
                      </a:endParaRPr>
                    </a:p>
                  </a:txBody>
                  <a:tcPr>
                    <a:solidFill>
                      <a:schemeClr val="bg2">
                        <a:lumMod val="40000"/>
                        <a:lumOff val="60000"/>
                      </a:schemeClr>
                    </a:solidFill>
                  </a:tcPr>
                </a:tc>
                <a:tc>
                  <a:txBody>
                    <a:bodyPr/>
                    <a:lstStyle/>
                    <a:p>
                      <a:pPr algn="ctr"/>
                      <a:r>
                        <a:rPr lang="uk-UA" sz="1400" dirty="0" smtClean="0">
                          <a:solidFill>
                            <a:srgbClr val="002060"/>
                          </a:solidFill>
                        </a:rPr>
                        <a:t>2020 рік</a:t>
                      </a:r>
                      <a:endParaRPr lang="ru-RU" sz="1400" dirty="0">
                        <a:solidFill>
                          <a:srgbClr val="002060"/>
                        </a:solidFill>
                      </a:endParaRPr>
                    </a:p>
                  </a:txBody>
                  <a:tcPr>
                    <a:solidFill>
                      <a:srgbClr val="D0CED8"/>
                    </a:solidFill>
                  </a:tcPr>
                </a:tc>
                <a:tc gridSpan="2">
                  <a:txBody>
                    <a:bodyPr/>
                    <a:lstStyle/>
                    <a:p>
                      <a:pPr algn="ctr"/>
                      <a:r>
                        <a:rPr lang="uk-UA" sz="1400" dirty="0" smtClean="0">
                          <a:solidFill>
                            <a:srgbClr val="002060"/>
                          </a:solidFill>
                        </a:rPr>
                        <a:t>2025 рік</a:t>
                      </a:r>
                      <a:endParaRPr lang="ru-RU" sz="1400" dirty="0">
                        <a:solidFill>
                          <a:srgbClr val="002060"/>
                        </a:solidFill>
                      </a:endParaRPr>
                    </a:p>
                  </a:txBody>
                  <a:tcPr>
                    <a:solidFill>
                      <a:srgbClr val="D0CED8"/>
                    </a:solidFill>
                  </a:tcPr>
                </a:tc>
                <a:tc hMerge="1">
                  <a:txBody>
                    <a:bodyPr/>
                    <a:lstStyle/>
                    <a:p>
                      <a:endParaRPr lang="ru-RU"/>
                    </a:p>
                  </a:txBody>
                  <a:tcPr/>
                </a:tc>
                <a:tc gridSpan="2">
                  <a:txBody>
                    <a:bodyPr/>
                    <a:lstStyle/>
                    <a:p>
                      <a:pPr algn="ctr"/>
                      <a:r>
                        <a:rPr lang="uk-UA" sz="1400" dirty="0" smtClean="0">
                          <a:solidFill>
                            <a:srgbClr val="002060"/>
                          </a:solidFill>
                        </a:rPr>
                        <a:t>2030 рік</a:t>
                      </a:r>
                      <a:endParaRPr lang="ru-RU" sz="1400" dirty="0">
                        <a:solidFill>
                          <a:srgbClr val="002060"/>
                        </a:solidFill>
                      </a:endParaRPr>
                    </a:p>
                  </a:txBody>
                  <a:tcPr>
                    <a:solidFill>
                      <a:srgbClr val="D0CED8"/>
                    </a:solidFill>
                  </a:tcPr>
                </a:tc>
                <a:tc hMerge="1">
                  <a:txBody>
                    <a:bodyPr/>
                    <a:lstStyle/>
                    <a:p>
                      <a:endParaRPr lang="ru-RU"/>
                    </a:p>
                  </a:txBody>
                  <a:tcPr/>
                </a:tc>
                <a:tc>
                  <a:txBody>
                    <a:bodyPr/>
                    <a:lstStyle/>
                    <a:p>
                      <a:pPr algn="ctr"/>
                      <a:r>
                        <a:rPr lang="uk-UA" sz="1400" dirty="0" smtClean="0">
                          <a:solidFill>
                            <a:srgbClr val="002060"/>
                          </a:solidFill>
                        </a:rPr>
                        <a:t>2035 рік</a:t>
                      </a:r>
                      <a:endParaRPr lang="ru-RU" sz="1400" dirty="0">
                        <a:solidFill>
                          <a:srgbClr val="002060"/>
                        </a:solidFill>
                      </a:endParaRPr>
                    </a:p>
                  </a:txBody>
                  <a:tcPr>
                    <a:solidFill>
                      <a:srgbClr val="D0CED8"/>
                    </a:solidFill>
                  </a:tcPr>
                </a:tc>
              </a:tr>
              <a:tr h="457200">
                <a:tc vMerge="1">
                  <a:txBody>
                    <a:bodyPr/>
                    <a:lstStyle/>
                    <a:p>
                      <a:endParaRPr lang="ru-RU"/>
                    </a:p>
                  </a:txBody>
                  <a:tcPr/>
                </a:tc>
                <a:tc>
                  <a:txBody>
                    <a:bodyPr/>
                    <a:lstStyle/>
                    <a:p>
                      <a:pPr algn="ctr"/>
                      <a:r>
                        <a:rPr lang="uk-UA" sz="1400" dirty="0" smtClean="0">
                          <a:solidFill>
                            <a:srgbClr val="002060"/>
                          </a:solidFill>
                        </a:rPr>
                        <a:t>24,3</a:t>
                      </a:r>
                      <a:endParaRPr lang="ru-RU" sz="1400" dirty="0">
                        <a:solidFill>
                          <a:srgbClr val="002060"/>
                        </a:solidFill>
                      </a:endParaRPr>
                    </a:p>
                  </a:txBody>
                  <a:tcPr>
                    <a:solidFill>
                      <a:srgbClr val="D0CED8"/>
                    </a:solidFill>
                  </a:tcPr>
                </a:tc>
                <a:tc gridSpan="2">
                  <a:txBody>
                    <a:bodyPr/>
                    <a:lstStyle/>
                    <a:p>
                      <a:pPr algn="ctr"/>
                      <a:r>
                        <a:rPr lang="uk-UA" sz="1400" dirty="0" smtClean="0">
                          <a:solidFill>
                            <a:srgbClr val="002060"/>
                          </a:solidFill>
                        </a:rPr>
                        <a:t>27</a:t>
                      </a:r>
                      <a:endParaRPr lang="ru-RU" sz="1400" dirty="0">
                        <a:solidFill>
                          <a:srgbClr val="002060"/>
                        </a:solidFill>
                      </a:endParaRPr>
                    </a:p>
                  </a:txBody>
                  <a:tcPr>
                    <a:solidFill>
                      <a:srgbClr val="D0CED8"/>
                    </a:solidFill>
                  </a:tcPr>
                </a:tc>
                <a:tc hMerge="1">
                  <a:txBody>
                    <a:bodyPr/>
                    <a:lstStyle/>
                    <a:p>
                      <a:endParaRPr lang="ru-RU"/>
                    </a:p>
                  </a:txBody>
                  <a:tcPr/>
                </a:tc>
                <a:tc gridSpan="2">
                  <a:txBody>
                    <a:bodyPr/>
                    <a:lstStyle/>
                    <a:p>
                      <a:pPr algn="ctr"/>
                      <a:r>
                        <a:rPr lang="uk-UA" sz="1400" dirty="0" smtClean="0">
                          <a:solidFill>
                            <a:srgbClr val="002060"/>
                          </a:solidFill>
                        </a:rPr>
                        <a:t>28</a:t>
                      </a:r>
                      <a:endParaRPr lang="ru-RU" sz="1400" dirty="0">
                        <a:solidFill>
                          <a:srgbClr val="002060"/>
                        </a:solidFill>
                      </a:endParaRPr>
                    </a:p>
                  </a:txBody>
                  <a:tcPr>
                    <a:solidFill>
                      <a:srgbClr val="D0CED8"/>
                    </a:solidFill>
                  </a:tcPr>
                </a:tc>
                <a:tc hMerge="1">
                  <a:txBody>
                    <a:bodyPr/>
                    <a:lstStyle/>
                    <a:p>
                      <a:endParaRPr lang="ru-RU"/>
                    </a:p>
                  </a:txBody>
                  <a:tcPr/>
                </a:tc>
                <a:tc>
                  <a:txBody>
                    <a:bodyPr/>
                    <a:lstStyle/>
                    <a:p>
                      <a:pPr algn="ctr"/>
                      <a:r>
                        <a:rPr lang="uk-UA" sz="1400" dirty="0" smtClean="0">
                          <a:solidFill>
                            <a:srgbClr val="002060"/>
                          </a:solidFill>
                        </a:rPr>
                        <a:t>29</a:t>
                      </a:r>
                      <a:endParaRPr lang="ru-RU" sz="1400" dirty="0">
                        <a:solidFill>
                          <a:srgbClr val="002060"/>
                        </a:solidFill>
                      </a:endParaRPr>
                    </a:p>
                  </a:txBody>
                  <a:tcPr>
                    <a:solidFill>
                      <a:srgbClr val="D0CED8"/>
                    </a:solidFill>
                  </a:tcPr>
                </a:tc>
              </a:tr>
              <a:tr h="365760">
                <a:tc>
                  <a:txBody>
                    <a:bodyPr/>
                    <a:lstStyle/>
                    <a:p>
                      <a:endParaRPr lang="ru-RU" dirty="0"/>
                    </a:p>
                  </a:txBody>
                  <a:tcPr/>
                </a:tc>
                <a:tc gridSpan="2">
                  <a:txBody>
                    <a:bodyPr/>
                    <a:lstStyle/>
                    <a:p>
                      <a:endParaRPr lang="ru-RU" dirty="0"/>
                    </a:p>
                  </a:txBody>
                  <a:tcPr/>
                </a:tc>
                <a:tc hMerge="1">
                  <a:txBody>
                    <a:bodyPr/>
                    <a:lstStyle/>
                    <a:p>
                      <a:endParaRPr lang="ru-RU"/>
                    </a:p>
                  </a:txBody>
                  <a:tcPr/>
                </a:tc>
                <a:tc gridSpan="2">
                  <a:txBody>
                    <a:bodyPr/>
                    <a:lstStyle/>
                    <a:p>
                      <a:endParaRPr lang="ru-RU" dirty="0"/>
                    </a:p>
                  </a:txBody>
                  <a:tcPr/>
                </a:tc>
                <a:tc hMerge="1">
                  <a:txBody>
                    <a:bodyPr/>
                    <a:lstStyle/>
                    <a:p>
                      <a:endParaRPr lang="ru-RU"/>
                    </a:p>
                  </a:txBody>
                  <a:tcPr/>
                </a:tc>
                <a:tc gridSpan="2">
                  <a:txBody>
                    <a:bodyPr/>
                    <a:lstStyle/>
                    <a:p>
                      <a:endParaRPr lang="ru-RU" dirty="0"/>
                    </a:p>
                  </a:txBody>
                  <a:tcPr/>
                </a:tc>
                <a:tc hMerge="1">
                  <a:txBody>
                    <a:bodyPr/>
                    <a:lstStyle/>
                    <a:p>
                      <a:endParaRPr lang="ru-RU"/>
                    </a:p>
                  </a:txBody>
                  <a:tcPr/>
                </a:tc>
              </a:tr>
              <a:tr h="457200">
                <a:tc rowSpan="2">
                  <a:txBody>
                    <a:bodyPr/>
                    <a:lstStyle/>
                    <a:p>
                      <a:endParaRPr lang="uk-UA" sz="1400" dirty="0" smtClean="0">
                        <a:solidFill>
                          <a:srgbClr val="002060"/>
                        </a:solidFill>
                      </a:endParaRPr>
                    </a:p>
                    <a:p>
                      <a:r>
                        <a:rPr lang="uk-UA" sz="1400" dirty="0" smtClean="0">
                          <a:solidFill>
                            <a:srgbClr val="002060"/>
                          </a:solidFill>
                        </a:rPr>
                        <a:t>Структура власності</a:t>
                      </a:r>
                      <a:r>
                        <a:rPr lang="uk-UA" sz="1400" baseline="0" dirty="0" smtClean="0">
                          <a:solidFill>
                            <a:srgbClr val="002060"/>
                          </a:solidFill>
                        </a:rPr>
                        <a:t> Операторів ГРМ</a:t>
                      </a:r>
                      <a:endParaRPr lang="ru-RU" sz="1400" dirty="0">
                        <a:solidFill>
                          <a:srgbClr val="002060"/>
                        </a:solidFill>
                      </a:endParaRPr>
                    </a:p>
                  </a:txBody>
                  <a:tcPr>
                    <a:solidFill>
                      <a:srgbClr val="B0D7E8"/>
                    </a:solidFill>
                  </a:tcPr>
                </a:tc>
                <a:tc gridSpan="2">
                  <a:txBody>
                    <a:bodyPr/>
                    <a:lstStyle/>
                    <a:p>
                      <a:pPr algn="ctr"/>
                      <a:r>
                        <a:rPr lang="uk-UA" sz="1400" dirty="0" smtClean="0">
                          <a:solidFill>
                            <a:srgbClr val="002060"/>
                          </a:solidFill>
                        </a:rPr>
                        <a:t>Державна</a:t>
                      </a:r>
                      <a:endParaRPr lang="ru-RU" sz="1400" dirty="0">
                        <a:solidFill>
                          <a:srgbClr val="002060"/>
                        </a:solidFill>
                      </a:endParaRPr>
                    </a:p>
                  </a:txBody>
                  <a:tcPr>
                    <a:solidFill>
                      <a:srgbClr val="B0D7E8"/>
                    </a:solidFill>
                  </a:tcPr>
                </a:tc>
                <a:tc hMerge="1">
                  <a:txBody>
                    <a:bodyPr/>
                    <a:lstStyle/>
                    <a:p>
                      <a:endParaRPr lang="ru-RU"/>
                    </a:p>
                  </a:txBody>
                  <a:tcPr/>
                </a:tc>
                <a:tc gridSpan="2">
                  <a:txBody>
                    <a:bodyPr/>
                    <a:lstStyle/>
                    <a:p>
                      <a:pPr algn="ctr"/>
                      <a:r>
                        <a:rPr lang="uk-UA" sz="1400" dirty="0" smtClean="0">
                          <a:solidFill>
                            <a:srgbClr val="002060"/>
                          </a:solidFill>
                        </a:rPr>
                        <a:t>Комунальна</a:t>
                      </a:r>
                      <a:endParaRPr lang="ru-RU" sz="1400" dirty="0">
                        <a:solidFill>
                          <a:srgbClr val="002060"/>
                        </a:solidFill>
                      </a:endParaRPr>
                    </a:p>
                  </a:txBody>
                  <a:tcPr>
                    <a:solidFill>
                      <a:srgbClr val="B0D7E8"/>
                    </a:solidFill>
                  </a:tcPr>
                </a:tc>
                <a:tc hMerge="1">
                  <a:txBody>
                    <a:bodyPr/>
                    <a:lstStyle/>
                    <a:p>
                      <a:endParaRPr lang="ru-RU"/>
                    </a:p>
                  </a:txBody>
                  <a:tcPr/>
                </a:tc>
                <a:tc gridSpan="2">
                  <a:txBody>
                    <a:bodyPr/>
                    <a:lstStyle/>
                    <a:p>
                      <a:pPr algn="ctr"/>
                      <a:r>
                        <a:rPr lang="uk-UA" sz="1400" dirty="0" smtClean="0">
                          <a:solidFill>
                            <a:srgbClr val="002060"/>
                          </a:solidFill>
                        </a:rPr>
                        <a:t>Приватна</a:t>
                      </a:r>
                      <a:endParaRPr lang="ru-RU" sz="1400" dirty="0">
                        <a:solidFill>
                          <a:srgbClr val="002060"/>
                        </a:solidFill>
                      </a:endParaRPr>
                    </a:p>
                  </a:txBody>
                  <a:tcPr>
                    <a:solidFill>
                      <a:srgbClr val="B0D7E8"/>
                    </a:solidFill>
                  </a:tcPr>
                </a:tc>
                <a:tc hMerge="1">
                  <a:txBody>
                    <a:bodyPr/>
                    <a:lstStyle/>
                    <a:p>
                      <a:endParaRPr lang="ru-RU"/>
                    </a:p>
                  </a:txBody>
                  <a:tcPr/>
                </a:tc>
              </a:tr>
              <a:tr h="457200">
                <a:tc vMerge="1">
                  <a:txBody>
                    <a:bodyPr/>
                    <a:lstStyle/>
                    <a:p>
                      <a:endParaRPr lang="ru-RU"/>
                    </a:p>
                  </a:txBody>
                  <a:tcPr/>
                </a:tc>
                <a:tc gridSpan="2">
                  <a:txBody>
                    <a:bodyPr/>
                    <a:lstStyle/>
                    <a:p>
                      <a:pPr algn="ctr"/>
                      <a:r>
                        <a:rPr lang="uk-UA" sz="1400" dirty="0" smtClean="0">
                          <a:solidFill>
                            <a:srgbClr val="002060"/>
                          </a:solidFill>
                        </a:rPr>
                        <a:t>19</a:t>
                      </a:r>
                      <a:endParaRPr lang="ru-RU" sz="1400" dirty="0">
                        <a:solidFill>
                          <a:srgbClr val="002060"/>
                        </a:solidFill>
                      </a:endParaRPr>
                    </a:p>
                  </a:txBody>
                  <a:tcPr>
                    <a:solidFill>
                      <a:srgbClr val="B0D7E8"/>
                    </a:solidFill>
                  </a:tcPr>
                </a:tc>
                <a:tc hMerge="1">
                  <a:txBody>
                    <a:bodyPr/>
                    <a:lstStyle/>
                    <a:p>
                      <a:endParaRPr lang="ru-RU"/>
                    </a:p>
                  </a:txBody>
                  <a:tcPr/>
                </a:tc>
                <a:tc gridSpan="2">
                  <a:txBody>
                    <a:bodyPr/>
                    <a:lstStyle/>
                    <a:p>
                      <a:pPr algn="ctr"/>
                      <a:r>
                        <a:rPr lang="uk-UA" sz="1400" dirty="0" smtClean="0">
                          <a:solidFill>
                            <a:srgbClr val="002060"/>
                          </a:solidFill>
                        </a:rPr>
                        <a:t>1</a:t>
                      </a:r>
                      <a:endParaRPr lang="ru-RU" sz="1400" dirty="0">
                        <a:solidFill>
                          <a:srgbClr val="002060"/>
                        </a:solidFill>
                      </a:endParaRPr>
                    </a:p>
                  </a:txBody>
                  <a:tcPr>
                    <a:solidFill>
                      <a:srgbClr val="B0D7E8"/>
                    </a:solidFill>
                  </a:tcPr>
                </a:tc>
                <a:tc hMerge="1">
                  <a:txBody>
                    <a:bodyPr/>
                    <a:lstStyle/>
                    <a:p>
                      <a:endParaRPr lang="ru-RU"/>
                    </a:p>
                  </a:txBody>
                  <a:tcPr/>
                </a:tc>
                <a:tc gridSpan="2">
                  <a:txBody>
                    <a:bodyPr/>
                    <a:lstStyle/>
                    <a:p>
                      <a:pPr algn="ctr"/>
                      <a:r>
                        <a:rPr lang="uk-UA" sz="1400" dirty="0" smtClean="0">
                          <a:solidFill>
                            <a:srgbClr val="002060"/>
                          </a:solidFill>
                        </a:rPr>
                        <a:t>28</a:t>
                      </a:r>
                      <a:endParaRPr lang="ru-RU" sz="1400" dirty="0">
                        <a:solidFill>
                          <a:srgbClr val="002060"/>
                        </a:solidFill>
                      </a:endParaRPr>
                    </a:p>
                  </a:txBody>
                  <a:tcPr>
                    <a:solidFill>
                      <a:srgbClr val="B0D7E8"/>
                    </a:solidFill>
                  </a:tcPr>
                </a:tc>
                <a:tc hMerge="1">
                  <a:txBody>
                    <a:bodyPr/>
                    <a:lstStyle/>
                    <a:p>
                      <a:endParaRPr lang="ru-RU"/>
                    </a:p>
                  </a:txBody>
                  <a:tcPr/>
                </a:tc>
              </a:tr>
            </a:tbl>
          </a:graphicData>
        </a:graphic>
      </p:graphicFrame>
    </p:spTree>
    <p:extLst>
      <p:ext uri="{BB962C8B-B14F-4D97-AF65-F5344CB8AC3E}">
        <p14:creationId xmlns:p14="http://schemas.microsoft.com/office/powerpoint/2010/main" val="40778430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uk-UA" dirty="0" smtClean="0"/>
              <a:t>      </a:t>
            </a:r>
          </a:p>
          <a:p>
            <a:endParaRPr lang="uk-UA" dirty="0"/>
          </a:p>
          <a:p>
            <a:endParaRPr lang="uk-UA" dirty="0" smtClean="0"/>
          </a:p>
          <a:p>
            <a:pPr algn="ctr"/>
            <a:r>
              <a:rPr lang="uk-UA" sz="3600" dirty="0" smtClean="0"/>
              <a:t>Запитання</a:t>
            </a:r>
            <a:r>
              <a:rPr lang="uk-UA" sz="3600" dirty="0"/>
              <a:t>?</a:t>
            </a:r>
            <a:endParaRPr lang="ru-RU" sz="3600" dirty="0"/>
          </a:p>
        </p:txBody>
      </p:sp>
      <p:sp>
        <p:nvSpPr>
          <p:cNvPr id="4" name="Номер слайда 3"/>
          <p:cNvSpPr>
            <a:spLocks noGrp="1"/>
          </p:cNvSpPr>
          <p:nvPr>
            <p:ph type="sldNum" sz="quarter" idx="10"/>
          </p:nvPr>
        </p:nvSpPr>
        <p:spPr>
          <a:xfrm>
            <a:off x="76200" y="6522720"/>
            <a:ext cx="4724400" cy="304800"/>
          </a:xfrm>
        </p:spPr>
        <p:txBody>
          <a:bodyPr/>
          <a:lstStyle/>
          <a:p>
            <a:pPr>
              <a:defRPr/>
            </a:pPr>
            <a:r>
              <a:rPr lang="en-US" sz="800" dirty="0"/>
              <a:t>(C) “Agency Investments Management”   </a:t>
            </a:r>
            <a:r>
              <a:rPr lang="uk-UA" sz="800" dirty="0" smtClean="0"/>
              <a:t>19</a:t>
            </a:r>
            <a:r>
              <a:rPr lang="en-US" sz="800" dirty="0" smtClean="0"/>
              <a:t>.</a:t>
            </a:r>
            <a:r>
              <a:rPr lang="uk-UA" sz="800" dirty="0"/>
              <a:t>06.</a:t>
            </a:r>
            <a:r>
              <a:rPr lang="en-US" sz="800" dirty="0"/>
              <a:t>201</a:t>
            </a:r>
            <a:r>
              <a:rPr lang="uk-UA" sz="800" dirty="0"/>
              <a:t>7</a:t>
            </a:r>
            <a:r>
              <a:rPr lang="en-US" sz="800" dirty="0"/>
              <a:t>                                        www.104.ua</a:t>
            </a:r>
          </a:p>
        </p:txBody>
      </p:sp>
    </p:spTree>
    <p:extLst>
      <p:ext uri="{BB962C8B-B14F-4D97-AF65-F5344CB8AC3E}">
        <p14:creationId xmlns:p14="http://schemas.microsoft.com/office/powerpoint/2010/main" val="25651215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81000" y="990600"/>
            <a:ext cx="8243887" cy="4764087"/>
          </a:xfrm>
        </p:spPr>
        <p:txBody>
          <a:bodyPr/>
          <a:lstStyle/>
          <a:p>
            <a:endParaRPr lang="en-US" sz="300" b="1" u="sng"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hlinkClick r:id="rId2"/>
            </a:endParaRPr>
          </a:p>
          <a:p>
            <a:pPr algn="ctr"/>
            <a:endParaRPr lang="uk-UA" dirty="0" smtClean="0">
              <a:solidFill>
                <a:schemeClr val="bg1">
                  <a:lumMod val="50000"/>
                </a:schemeClr>
              </a:solidFill>
            </a:endParaRPr>
          </a:p>
          <a:p>
            <a:r>
              <a:rPr lang="uk-UA" dirty="0" smtClean="0">
                <a:solidFill>
                  <a:schemeClr val="bg1">
                    <a:lumMod val="50000"/>
                  </a:schemeClr>
                </a:solidFill>
              </a:rPr>
              <a:t>          </a:t>
            </a:r>
            <a:endParaRPr lang="en-US" dirty="0" smtClean="0">
              <a:solidFill>
                <a:schemeClr val="bg1">
                  <a:lumMod val="50000"/>
                </a:schemeClr>
              </a:solidFill>
            </a:endParaRPr>
          </a:p>
          <a:p>
            <a:pPr algn="ctr"/>
            <a:endParaRPr lang="uk-UA" sz="1000" dirty="0" smtClean="0">
              <a:solidFill>
                <a:srgbClr val="1604FC"/>
              </a:solidFill>
            </a:endParaRPr>
          </a:p>
          <a:p>
            <a:pPr algn="ctr"/>
            <a:r>
              <a:rPr lang="uk-UA" sz="3600" dirty="0" smtClean="0">
                <a:solidFill>
                  <a:srgbClr val="1604FC"/>
                </a:solidFill>
              </a:rPr>
              <a:t>Дякую за увагу</a:t>
            </a:r>
          </a:p>
          <a:p>
            <a:pPr algn="ctr"/>
            <a:endParaRPr lang="uk-UA" sz="3600" dirty="0">
              <a:solidFill>
                <a:srgbClr val="1604FC"/>
              </a:solidFill>
            </a:endParaRPr>
          </a:p>
          <a:p>
            <a:endParaRPr lang="uk-UA" sz="1100" dirty="0" smtClean="0">
              <a:solidFill>
                <a:srgbClr val="1604FC"/>
              </a:solidFill>
            </a:endParaRPr>
          </a:p>
          <a:p>
            <a:endParaRPr lang="uk-UA" sz="1100" dirty="0">
              <a:solidFill>
                <a:srgbClr val="1604FC"/>
              </a:solidFill>
            </a:endParaRPr>
          </a:p>
          <a:p>
            <a:endParaRPr lang="uk-UA" sz="1100" dirty="0" smtClean="0">
              <a:solidFill>
                <a:srgbClr val="1604FC"/>
              </a:solidFill>
            </a:endParaRPr>
          </a:p>
          <a:p>
            <a:r>
              <a:rPr lang="uk-UA" sz="1100" dirty="0" smtClean="0">
                <a:solidFill>
                  <a:srgbClr val="1604FC"/>
                </a:solidFill>
              </a:rPr>
              <a:t>Мирослав Боднар</a:t>
            </a:r>
          </a:p>
          <a:p>
            <a:r>
              <a:rPr lang="uk-UA" sz="1100" dirty="0" smtClean="0">
                <a:solidFill>
                  <a:srgbClr val="1604FC"/>
                </a:solidFill>
              </a:rPr>
              <a:t>ТОВ «Агенція інвестиційного </a:t>
            </a:r>
          </a:p>
          <a:p>
            <a:r>
              <a:rPr lang="uk-UA" sz="1100" dirty="0" smtClean="0">
                <a:solidFill>
                  <a:srgbClr val="1604FC"/>
                </a:solidFill>
              </a:rPr>
              <a:t>менеджменту»</a:t>
            </a:r>
            <a:endParaRPr lang="ru-RU" sz="1100" dirty="0"/>
          </a:p>
        </p:txBody>
      </p:sp>
      <p:sp>
        <p:nvSpPr>
          <p:cNvPr id="4" name="Номер слайда 3"/>
          <p:cNvSpPr>
            <a:spLocks noGrp="1"/>
          </p:cNvSpPr>
          <p:nvPr>
            <p:ph type="sldNum" sz="quarter" idx="10"/>
          </p:nvPr>
        </p:nvSpPr>
        <p:spPr>
          <a:xfrm>
            <a:off x="0" y="6629400"/>
            <a:ext cx="7391400" cy="228600"/>
          </a:xfrm>
        </p:spPr>
        <p:txBody>
          <a:bodyPr/>
          <a:lstStyle/>
          <a:p>
            <a:pPr>
              <a:defRPr/>
            </a:pPr>
            <a:r>
              <a:rPr lang="en-US" sz="900" dirty="0" smtClean="0"/>
              <a:t>(</a:t>
            </a:r>
            <a:r>
              <a:rPr lang="en-US" sz="900" dirty="0"/>
              <a:t>C) “Agency Investments Management”   </a:t>
            </a:r>
            <a:r>
              <a:rPr lang="uk-UA" sz="900" dirty="0" smtClean="0"/>
              <a:t>19</a:t>
            </a:r>
            <a:r>
              <a:rPr lang="en-US" sz="900" dirty="0" smtClean="0"/>
              <a:t>.</a:t>
            </a:r>
            <a:r>
              <a:rPr lang="uk-UA" sz="900" dirty="0" smtClean="0"/>
              <a:t>06.</a:t>
            </a:r>
            <a:r>
              <a:rPr lang="en-US" sz="900" dirty="0" smtClean="0"/>
              <a:t>201</a:t>
            </a:r>
            <a:r>
              <a:rPr lang="uk-UA" sz="900" dirty="0" smtClean="0"/>
              <a:t>7</a:t>
            </a:r>
            <a:r>
              <a:rPr lang="en-US" sz="900" dirty="0" smtClean="0"/>
              <a:t>                                        </a:t>
            </a:r>
            <a:r>
              <a:rPr lang="en-US" sz="900" dirty="0"/>
              <a:t>www.104.ua</a:t>
            </a:r>
          </a:p>
          <a:p>
            <a:pPr>
              <a:defRPr/>
            </a:pPr>
            <a:endParaRPr lang="en-US" sz="800" dirty="0"/>
          </a:p>
        </p:txBody>
      </p:sp>
    </p:spTree>
    <p:extLst>
      <p:ext uri="{BB962C8B-B14F-4D97-AF65-F5344CB8AC3E}">
        <p14:creationId xmlns:p14="http://schemas.microsoft.com/office/powerpoint/2010/main" val="9225137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928" y="457200"/>
            <a:ext cx="5201283" cy="632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8272" y="2133600"/>
            <a:ext cx="2592288" cy="3892113"/>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3000" y="2967592"/>
            <a:ext cx="2376263" cy="3860513"/>
          </a:xfrm>
          <a:prstGeom prst="rect">
            <a:avLst/>
          </a:prstGeom>
        </p:spPr>
      </p:pic>
      <p:sp>
        <p:nvSpPr>
          <p:cNvPr id="8" name="Заголовок 1"/>
          <p:cNvSpPr>
            <a:spLocks noGrp="1"/>
          </p:cNvSpPr>
          <p:nvPr>
            <p:ph type="title"/>
          </p:nvPr>
        </p:nvSpPr>
        <p:spPr>
          <a:xfrm>
            <a:off x="19928" y="0"/>
            <a:ext cx="9124072" cy="493713"/>
          </a:xfrm>
        </p:spPr>
        <p:txBody>
          <a:bodyPr/>
          <a:lstStyle/>
          <a:p>
            <a:pPr algn="ctr"/>
            <a:r>
              <a:rPr lang="uk-UA" dirty="0" smtClean="0">
                <a:effectLst>
                  <a:outerShdw blurRad="38100" dist="38100" dir="2700000" algn="tl">
                    <a:srgbClr val="000000">
                      <a:alpha val="43137"/>
                    </a:srgbClr>
                  </a:outerShdw>
                </a:effectLst>
              </a:rPr>
              <a:t>Структура власності газорозподільної галузі</a:t>
            </a:r>
            <a:endParaRPr lang="ru-RU" dirty="0">
              <a:effectLst>
                <a:outerShdw blurRad="38100" dist="38100" dir="2700000" algn="tl">
                  <a:srgbClr val="000000">
                    <a:alpha val="43137"/>
                  </a:srgbClr>
                </a:outerShdw>
              </a:effectLst>
            </a:endParaRPr>
          </a:p>
        </p:txBody>
      </p:sp>
      <p:pic>
        <p:nvPicPr>
          <p:cNvPr id="5" name="Рисунок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53594" y="2129392"/>
            <a:ext cx="1379438" cy="838200"/>
          </a:xfrm>
          <a:prstGeom prst="rect">
            <a:avLst/>
          </a:prstGeom>
        </p:spPr>
      </p:pic>
      <p:graphicFrame>
        <p:nvGraphicFramePr>
          <p:cNvPr id="9" name="Таблица 8"/>
          <p:cNvGraphicFramePr>
            <a:graphicFrameLocks noGrp="1"/>
          </p:cNvGraphicFramePr>
          <p:nvPr>
            <p:extLst>
              <p:ext uri="{D42A27DB-BD31-4B8C-83A1-F6EECF244321}">
                <p14:modId xmlns:p14="http://schemas.microsoft.com/office/powerpoint/2010/main" val="4144098294"/>
              </p:ext>
            </p:extLst>
          </p:nvPr>
        </p:nvGraphicFramePr>
        <p:xfrm>
          <a:off x="5486400" y="1066800"/>
          <a:ext cx="3429000" cy="685800"/>
        </p:xfrm>
        <a:graphic>
          <a:graphicData uri="http://schemas.openxmlformats.org/drawingml/2006/table">
            <a:tbl>
              <a:tblPr firstRow="1" bandRow="1">
                <a:tableStyleId>{21E4AEA4-8DFA-4A89-87EB-49C32662AFE0}</a:tableStyleId>
              </a:tblPr>
              <a:tblGrid>
                <a:gridCol w="990600"/>
                <a:gridCol w="1295400"/>
                <a:gridCol w="1143000"/>
              </a:tblGrid>
              <a:tr h="311727">
                <a:tc>
                  <a:txBody>
                    <a:bodyPr/>
                    <a:lstStyle/>
                    <a:p>
                      <a:pPr algn="ctr"/>
                      <a:r>
                        <a:rPr lang="uk-UA" sz="1000" dirty="0" smtClean="0"/>
                        <a:t>Державна</a:t>
                      </a:r>
                      <a:endParaRPr lang="ru-RU" sz="1000" dirty="0">
                        <a:solidFill>
                          <a:srgbClr val="002060"/>
                        </a:solidFill>
                      </a:endParaRPr>
                    </a:p>
                  </a:txBody>
                  <a:tcPr/>
                </a:tc>
                <a:tc>
                  <a:txBody>
                    <a:bodyPr/>
                    <a:lstStyle/>
                    <a:p>
                      <a:pPr algn="ctr"/>
                      <a:r>
                        <a:rPr lang="uk-UA" sz="1000" dirty="0" smtClean="0"/>
                        <a:t>Приватна</a:t>
                      </a:r>
                      <a:endParaRPr lang="ru-RU" sz="1000" dirty="0">
                        <a:solidFill>
                          <a:srgbClr val="002060"/>
                        </a:solidFill>
                      </a:endParaRPr>
                    </a:p>
                  </a:txBody>
                  <a:tcPr/>
                </a:tc>
                <a:tc>
                  <a:txBody>
                    <a:bodyPr/>
                    <a:lstStyle/>
                    <a:p>
                      <a:pPr algn="ctr"/>
                      <a:r>
                        <a:rPr lang="uk-UA" sz="1000" dirty="0" smtClean="0"/>
                        <a:t>Комунальна</a:t>
                      </a:r>
                      <a:endParaRPr lang="ru-RU" sz="1000" dirty="0">
                        <a:solidFill>
                          <a:srgbClr val="002060"/>
                        </a:solidFill>
                      </a:endParaRPr>
                    </a:p>
                  </a:txBody>
                  <a:tcPr/>
                </a:tc>
              </a:tr>
              <a:tr h="374073">
                <a:tc>
                  <a:txBody>
                    <a:bodyPr/>
                    <a:lstStyle/>
                    <a:p>
                      <a:pPr algn="ctr"/>
                      <a:r>
                        <a:rPr lang="uk-UA" sz="1000" dirty="0" smtClean="0"/>
                        <a:t>19</a:t>
                      </a:r>
                      <a:endParaRPr lang="ru-RU" sz="1000" dirty="0">
                        <a:solidFill>
                          <a:srgbClr val="002060"/>
                        </a:solidFill>
                      </a:endParaRPr>
                    </a:p>
                  </a:txBody>
                  <a:tcPr/>
                </a:tc>
                <a:tc>
                  <a:txBody>
                    <a:bodyPr/>
                    <a:lstStyle/>
                    <a:p>
                      <a:pPr algn="ctr"/>
                      <a:r>
                        <a:rPr lang="uk-UA" sz="1000" dirty="0" smtClean="0"/>
                        <a:t>28</a:t>
                      </a:r>
                      <a:endParaRPr lang="ru-RU" sz="1000" dirty="0">
                        <a:solidFill>
                          <a:srgbClr val="002060"/>
                        </a:solidFill>
                      </a:endParaRPr>
                    </a:p>
                  </a:txBody>
                  <a:tcPr/>
                </a:tc>
                <a:tc>
                  <a:txBody>
                    <a:bodyPr/>
                    <a:lstStyle/>
                    <a:p>
                      <a:pPr algn="ctr"/>
                      <a:r>
                        <a:rPr lang="uk-UA" sz="1000" dirty="0" smtClean="0"/>
                        <a:t>1</a:t>
                      </a:r>
                      <a:endParaRPr lang="ru-RU" sz="1000" dirty="0">
                        <a:solidFill>
                          <a:srgbClr val="002060"/>
                        </a:solidFill>
                      </a:endParaRPr>
                    </a:p>
                  </a:txBody>
                  <a:tcPr/>
                </a:tc>
              </a:tr>
            </a:tbl>
          </a:graphicData>
        </a:graphic>
      </p:graphicFrame>
    </p:spTree>
    <p:extLst>
      <p:ext uri="{BB962C8B-B14F-4D97-AF65-F5344CB8AC3E}">
        <p14:creationId xmlns:p14="http://schemas.microsoft.com/office/powerpoint/2010/main" val="186213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2913" y="152401"/>
            <a:ext cx="8229600" cy="609600"/>
          </a:xfrm>
        </p:spPr>
        <p:txBody>
          <a:bodyPr/>
          <a:lstStyle/>
          <a:p>
            <a:pPr algn="ctr"/>
            <a:r>
              <a:rPr lang="uk-UA" dirty="0" smtClean="0">
                <a:effectLst>
                  <a:outerShdw blurRad="38100" dist="38100" dir="2700000" algn="tl">
                    <a:srgbClr val="000000">
                      <a:alpha val="43137"/>
                    </a:srgbClr>
                  </a:outerShdw>
                </a:effectLst>
              </a:rPr>
              <a:t>Проблеми газорозподільної галузі</a:t>
            </a:r>
            <a:endParaRPr lang="ru-RU" dirty="0">
              <a:effectLst>
                <a:outerShdw blurRad="38100" dist="38100" dir="2700000" algn="tl">
                  <a:srgbClr val="000000">
                    <a:alpha val="43137"/>
                  </a:srgbClr>
                </a:outerShdw>
              </a:effectLst>
            </a:endParaRPr>
          </a:p>
        </p:txBody>
      </p:sp>
      <p:sp>
        <p:nvSpPr>
          <p:cNvPr id="4" name="Номер слайда 3"/>
          <p:cNvSpPr>
            <a:spLocks noGrp="1"/>
          </p:cNvSpPr>
          <p:nvPr>
            <p:ph type="sldNum" sz="quarter" idx="10"/>
          </p:nvPr>
        </p:nvSpPr>
        <p:spPr>
          <a:xfrm>
            <a:off x="0" y="6629400"/>
            <a:ext cx="7315200" cy="228600"/>
          </a:xfrm>
        </p:spPr>
        <p:txBody>
          <a:bodyPr/>
          <a:lstStyle/>
          <a:p>
            <a:pPr>
              <a:defRPr/>
            </a:pPr>
            <a:r>
              <a:rPr lang="en-US" sz="900" dirty="0" smtClean="0"/>
              <a:t>(</a:t>
            </a:r>
            <a:r>
              <a:rPr lang="en-US" sz="900" dirty="0"/>
              <a:t>C) “Agency Investments Management”   </a:t>
            </a:r>
            <a:r>
              <a:rPr lang="uk-UA" sz="900" dirty="0" smtClean="0"/>
              <a:t>14</a:t>
            </a:r>
            <a:r>
              <a:rPr lang="en-US" sz="900" dirty="0" smtClean="0"/>
              <a:t>.</a:t>
            </a:r>
            <a:r>
              <a:rPr lang="uk-UA" sz="900" dirty="0" smtClean="0"/>
              <a:t>06.</a:t>
            </a:r>
            <a:r>
              <a:rPr lang="en-US" sz="900" dirty="0" smtClean="0"/>
              <a:t>201</a:t>
            </a:r>
            <a:r>
              <a:rPr lang="uk-UA" sz="900" dirty="0"/>
              <a:t>7</a:t>
            </a:r>
            <a:r>
              <a:rPr lang="en-US" sz="900" dirty="0" smtClean="0"/>
              <a:t>                                        </a:t>
            </a:r>
            <a:r>
              <a:rPr lang="en-US" sz="900" dirty="0"/>
              <a:t>www.104.ua</a:t>
            </a:r>
          </a:p>
        </p:txBody>
      </p:sp>
      <p:sp>
        <p:nvSpPr>
          <p:cNvPr id="9" name="Объект 8"/>
          <p:cNvSpPr>
            <a:spLocks noGrp="1"/>
          </p:cNvSpPr>
          <p:nvPr>
            <p:ph idx="1"/>
          </p:nvPr>
        </p:nvSpPr>
        <p:spPr/>
        <p:txBody>
          <a:bodyPr/>
          <a:lstStyle/>
          <a:p>
            <a:pPr marL="0" lvl="4" indent="0">
              <a:spcBef>
                <a:spcPct val="50000"/>
              </a:spcBef>
              <a:buClr>
                <a:schemeClr val="bg1"/>
              </a:buClr>
              <a:buSzPct val="25000"/>
              <a:buNone/>
            </a:pPr>
            <a:endParaRPr lang="ru-RU" sz="1800" b="1" dirty="0" smtClean="0">
              <a:ln w="12700">
                <a:solidFill>
                  <a:schemeClr val="accent6">
                    <a:lumMod val="60000"/>
                    <a:lumOff val="40000"/>
                  </a:schemeClr>
                </a:solidFill>
                <a:prstDash val="solid"/>
              </a:ln>
              <a:solidFill>
                <a:schemeClr val="accent2">
                  <a:lumMod val="60000"/>
                  <a:lumOff val="40000"/>
                </a:schemeClr>
              </a:solidFill>
              <a:effectLst>
                <a:outerShdw blurRad="41275" dist="20320" dir="1800000" algn="tl" rotWithShape="0">
                  <a:srgbClr val="000000">
                    <a:alpha val="40000"/>
                  </a:srgbClr>
                </a:outerShdw>
              </a:effectLst>
            </a:endParaRPr>
          </a:p>
          <a:p>
            <a:pPr marL="0" indent="0">
              <a:buNone/>
            </a:pPr>
            <a:endParaRPr lang="ru-RU" sz="2800" dirty="0"/>
          </a:p>
        </p:txBody>
      </p:sp>
      <p:sp>
        <p:nvSpPr>
          <p:cNvPr id="3" name="TextBox 2"/>
          <p:cNvSpPr txBox="1"/>
          <p:nvPr/>
        </p:nvSpPr>
        <p:spPr>
          <a:xfrm>
            <a:off x="228600" y="762000"/>
            <a:ext cx="8763000" cy="5601533"/>
          </a:xfrm>
          <a:prstGeom prst="rect">
            <a:avLst/>
          </a:prstGeom>
          <a:noFill/>
        </p:spPr>
        <p:txBody>
          <a:bodyPr wrap="square" rtlCol="0">
            <a:spAutoFit/>
          </a:bodyPr>
          <a:lstStyle/>
          <a:p>
            <a:pPr marL="342900" indent="-342900">
              <a:buFont typeface="+mj-lt"/>
              <a:buAutoNum type="arabicPeriod"/>
            </a:pPr>
            <a:r>
              <a:rPr lang="uk-UA" dirty="0" smtClean="0">
                <a:solidFill>
                  <a:srgbClr val="B80012">
                    <a:lumMod val="75000"/>
                  </a:srgbClr>
                </a:solidFill>
              </a:rPr>
              <a:t>Середній тариф на розподіл покриває економічно - обґрунтовані витрати     Операторів ГРМ лише на 70%.</a:t>
            </a:r>
          </a:p>
          <a:p>
            <a:pPr marL="342900" indent="-342900">
              <a:buFont typeface="+mj-lt"/>
              <a:buAutoNum type="arabicPeriod"/>
            </a:pPr>
            <a:endParaRPr lang="uk-UA" sz="1000" dirty="0" smtClean="0">
              <a:solidFill>
                <a:srgbClr val="B80012">
                  <a:lumMod val="75000"/>
                </a:srgbClr>
              </a:solidFill>
            </a:endParaRPr>
          </a:p>
          <a:p>
            <a:pPr marL="342900" lvl="0" indent="-342900">
              <a:buFont typeface="+mj-lt"/>
              <a:buAutoNum type="arabicPeriod"/>
            </a:pPr>
            <a:r>
              <a:rPr lang="uk-UA" dirty="0" smtClean="0">
                <a:solidFill>
                  <a:srgbClr val="002060"/>
                </a:solidFill>
              </a:rPr>
              <a:t>Відсутність </a:t>
            </a:r>
            <a:r>
              <a:rPr lang="uk-UA" dirty="0">
                <a:solidFill>
                  <a:srgbClr val="002060"/>
                </a:solidFill>
              </a:rPr>
              <a:t>встановлених лічильників у 3 мільйонів </a:t>
            </a:r>
            <a:r>
              <a:rPr lang="uk-UA" dirty="0" smtClean="0">
                <a:solidFill>
                  <a:srgbClr val="002060"/>
                </a:solidFill>
              </a:rPr>
              <a:t>споживачів.</a:t>
            </a:r>
          </a:p>
          <a:p>
            <a:pPr marL="342900" lvl="0" indent="-342900">
              <a:buFont typeface="+mj-lt"/>
              <a:buAutoNum type="arabicPeriod"/>
            </a:pPr>
            <a:endParaRPr lang="uk-UA" sz="1000" dirty="0">
              <a:solidFill>
                <a:srgbClr val="B80012">
                  <a:lumMod val="75000"/>
                </a:srgbClr>
              </a:solidFill>
            </a:endParaRPr>
          </a:p>
          <a:p>
            <a:pPr marL="342900" lvl="0" indent="-342900">
              <a:buFont typeface="+mj-lt"/>
              <a:buAutoNum type="arabicPeriod"/>
            </a:pPr>
            <a:r>
              <a:rPr lang="uk-UA" dirty="0" smtClean="0">
                <a:solidFill>
                  <a:srgbClr val="B80012">
                    <a:lumMod val="75000"/>
                  </a:srgbClr>
                </a:solidFill>
              </a:rPr>
              <a:t>Занижені </a:t>
            </a:r>
            <a:r>
              <a:rPr lang="uk-UA" dirty="0">
                <a:solidFill>
                  <a:srgbClr val="B80012">
                    <a:lumMod val="75000"/>
                  </a:srgbClr>
                </a:solidFill>
              </a:rPr>
              <a:t>норми споживання газу для споживачів, що не мають </a:t>
            </a:r>
            <a:r>
              <a:rPr lang="uk-UA" dirty="0" smtClean="0">
                <a:solidFill>
                  <a:srgbClr val="B80012">
                    <a:lumMod val="75000"/>
                  </a:srgbClr>
                </a:solidFill>
              </a:rPr>
              <a:t>лічильників.</a:t>
            </a:r>
          </a:p>
          <a:p>
            <a:pPr marL="342900" lvl="0" indent="-342900">
              <a:buFont typeface="+mj-lt"/>
              <a:buAutoNum type="arabicPeriod"/>
            </a:pPr>
            <a:endParaRPr lang="uk-UA" sz="1000" dirty="0" smtClean="0">
              <a:solidFill>
                <a:srgbClr val="B80012">
                  <a:lumMod val="75000"/>
                </a:srgbClr>
              </a:solidFill>
            </a:endParaRPr>
          </a:p>
          <a:p>
            <a:pPr marL="342900" lvl="0" indent="-342900">
              <a:buFont typeface="+mj-lt"/>
              <a:buAutoNum type="arabicPeriod"/>
            </a:pPr>
            <a:r>
              <a:rPr lang="uk-UA" dirty="0" smtClean="0">
                <a:solidFill>
                  <a:srgbClr val="002060"/>
                </a:solidFill>
              </a:rPr>
              <a:t>Відсутні розрахунки за газ з використанням одиниць енергії.</a:t>
            </a:r>
          </a:p>
          <a:p>
            <a:pPr marL="342900" lvl="0" indent="-342900">
              <a:buFont typeface="+mj-lt"/>
              <a:buAutoNum type="arabicPeriod"/>
            </a:pPr>
            <a:endParaRPr lang="uk-UA" dirty="0" smtClean="0">
              <a:solidFill>
                <a:srgbClr val="002060"/>
              </a:solidFill>
            </a:endParaRPr>
          </a:p>
          <a:p>
            <a:pPr marL="342900" indent="-342900">
              <a:buFont typeface="+mj-lt"/>
              <a:buAutoNum type="arabicPeriod"/>
            </a:pPr>
            <a:r>
              <a:rPr lang="uk-UA" dirty="0" smtClean="0">
                <a:solidFill>
                  <a:srgbClr val="B80012">
                    <a:lumMod val="75000"/>
                  </a:srgbClr>
                </a:solidFill>
              </a:rPr>
              <a:t>Населення споживає газ без приведення до стандартних умов.</a:t>
            </a:r>
          </a:p>
          <a:p>
            <a:pPr marL="342900" indent="-342900">
              <a:buFont typeface="+mj-lt"/>
              <a:buAutoNum type="arabicPeriod"/>
            </a:pPr>
            <a:endParaRPr lang="uk-UA" dirty="0">
              <a:solidFill>
                <a:srgbClr val="B80012">
                  <a:lumMod val="75000"/>
                </a:srgbClr>
              </a:solidFill>
            </a:endParaRPr>
          </a:p>
          <a:p>
            <a:pPr marL="342900" indent="-342900">
              <a:buFont typeface="+mj-lt"/>
              <a:buAutoNum type="arabicPeriod"/>
            </a:pPr>
            <a:r>
              <a:rPr lang="uk-UA" dirty="0">
                <a:solidFill>
                  <a:srgbClr val="002060"/>
                </a:solidFill>
              </a:rPr>
              <a:t>Відсутні розрахунки за газ з використанням одиниць енергії.</a:t>
            </a:r>
          </a:p>
          <a:p>
            <a:pPr marL="342900" lvl="0" indent="-342900">
              <a:buFont typeface="+mj-lt"/>
              <a:buAutoNum type="arabicPeriod"/>
            </a:pPr>
            <a:endParaRPr lang="uk-UA" sz="1000" dirty="0" smtClean="0">
              <a:solidFill>
                <a:srgbClr val="B80012">
                  <a:lumMod val="75000"/>
                </a:srgbClr>
              </a:solidFill>
            </a:endParaRPr>
          </a:p>
          <a:p>
            <a:pPr marL="342900" lvl="0" indent="-342900">
              <a:buFont typeface="+mj-lt"/>
              <a:buAutoNum type="arabicPeriod"/>
            </a:pPr>
            <a:r>
              <a:rPr lang="uk-UA" dirty="0" smtClean="0">
                <a:solidFill>
                  <a:srgbClr val="B80012">
                    <a:lumMod val="75000"/>
                  </a:srgbClr>
                </a:solidFill>
              </a:rPr>
              <a:t>Відсутня плата за потужність.</a:t>
            </a:r>
          </a:p>
          <a:p>
            <a:pPr marL="342900" lvl="0" indent="-342900">
              <a:buFont typeface="+mj-lt"/>
              <a:buAutoNum type="arabicPeriod"/>
            </a:pPr>
            <a:endParaRPr lang="uk-UA" sz="1000" dirty="0" smtClean="0">
              <a:solidFill>
                <a:srgbClr val="B80012">
                  <a:lumMod val="75000"/>
                </a:srgbClr>
              </a:solidFill>
            </a:endParaRPr>
          </a:p>
          <a:p>
            <a:pPr marL="342900" lvl="0" indent="-342900">
              <a:buFont typeface="+mj-lt"/>
              <a:buAutoNum type="arabicPeriod"/>
            </a:pPr>
            <a:r>
              <a:rPr lang="uk-UA" dirty="0" smtClean="0">
                <a:solidFill>
                  <a:srgbClr val="002060"/>
                </a:solidFill>
              </a:rPr>
              <a:t>Затримка з боку держави по розрахунках за пільги і субсидії, що призводить до накопичення боргів перед НАК «Нафтогаз України» та </a:t>
            </a:r>
            <a:r>
              <a:rPr lang="uk-UA" dirty="0" err="1" smtClean="0">
                <a:solidFill>
                  <a:srgbClr val="002060"/>
                </a:solidFill>
              </a:rPr>
              <a:t>ПАТ«Укртрансгаз</a:t>
            </a:r>
            <a:r>
              <a:rPr lang="uk-UA" dirty="0" smtClean="0">
                <a:solidFill>
                  <a:srgbClr val="002060"/>
                </a:solidFill>
              </a:rPr>
              <a:t>».</a:t>
            </a:r>
          </a:p>
          <a:p>
            <a:pPr marL="342900" lvl="0" indent="-342900">
              <a:buFont typeface="+mj-lt"/>
              <a:buAutoNum type="arabicPeriod"/>
            </a:pPr>
            <a:endParaRPr lang="uk-UA" sz="1000" dirty="0" smtClean="0">
              <a:solidFill>
                <a:srgbClr val="B80012">
                  <a:lumMod val="75000"/>
                </a:srgbClr>
              </a:solidFill>
            </a:endParaRPr>
          </a:p>
          <a:p>
            <a:pPr marL="342900" lvl="0" indent="-342900">
              <a:buFont typeface="+mj-lt"/>
              <a:buAutoNum type="arabicPeriod"/>
            </a:pPr>
            <a:r>
              <a:rPr lang="uk-UA" dirty="0" smtClean="0">
                <a:solidFill>
                  <a:srgbClr val="B80012">
                    <a:lumMod val="75000"/>
                  </a:srgbClr>
                </a:solidFill>
              </a:rPr>
              <a:t>Відсутня перспектива встановлення тарифу на розподіл за RAB-регулюванням у найближчі </a:t>
            </a:r>
            <a:r>
              <a:rPr lang="ru-RU" dirty="0" smtClean="0">
                <a:solidFill>
                  <a:srgbClr val="B80012">
                    <a:lumMod val="75000"/>
                  </a:srgbClr>
                </a:solidFill>
              </a:rPr>
              <a:t>роки.</a:t>
            </a:r>
          </a:p>
          <a:p>
            <a:pPr marL="342900" lvl="0" indent="-342900">
              <a:buFont typeface="+mj-lt"/>
              <a:buAutoNum type="arabicPeriod"/>
            </a:pPr>
            <a:endParaRPr lang="uk-UA" sz="1000" dirty="0">
              <a:solidFill>
                <a:srgbClr val="B80012">
                  <a:lumMod val="75000"/>
                </a:srgbClr>
              </a:solidFill>
            </a:endParaRPr>
          </a:p>
          <a:p>
            <a:pPr marL="342900" indent="-342900">
              <a:buFont typeface="+mj-lt"/>
              <a:buAutoNum type="arabicPeriod"/>
            </a:pPr>
            <a:r>
              <a:rPr lang="uk-UA" dirty="0" smtClean="0">
                <a:solidFill>
                  <a:srgbClr val="002060"/>
                </a:solidFill>
              </a:rPr>
              <a:t>Оператори ГРМ самотужки намагаються вирішувати свої проблеми, асоціація (АГРУ) досі не є представником всієї газорозподільної галузі</a:t>
            </a:r>
            <a:r>
              <a:rPr lang="ru-RU" dirty="0" smtClean="0">
                <a:solidFill>
                  <a:srgbClr val="002060"/>
                </a:solidFill>
              </a:rPr>
              <a:t>.</a:t>
            </a:r>
            <a:endParaRPr lang="uk-UA" dirty="0">
              <a:ln>
                <a:solidFill>
                  <a:srgbClr val="002060"/>
                </a:solidFill>
              </a:ln>
              <a:solidFill>
                <a:srgbClr val="002060"/>
              </a:solidFill>
              <a:latin typeface="Calibri" panose="020F0502020204030204" pitchFamily="34" charset="0"/>
            </a:endParaRPr>
          </a:p>
        </p:txBody>
      </p:sp>
    </p:spTree>
    <p:extLst>
      <p:ext uri="{BB962C8B-B14F-4D97-AF65-F5344CB8AC3E}">
        <p14:creationId xmlns:p14="http://schemas.microsoft.com/office/powerpoint/2010/main" val="4250682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Диаграмма 6"/>
          <p:cNvGraphicFramePr>
            <a:graphicFrameLocks/>
          </p:cNvGraphicFramePr>
          <p:nvPr>
            <p:extLst>
              <p:ext uri="{D42A27DB-BD31-4B8C-83A1-F6EECF244321}">
                <p14:modId xmlns:p14="http://schemas.microsoft.com/office/powerpoint/2010/main" val="1014062843"/>
              </p:ext>
            </p:extLst>
          </p:nvPr>
        </p:nvGraphicFramePr>
        <p:xfrm>
          <a:off x="3919538" y="504140"/>
          <a:ext cx="5072062" cy="5915026"/>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171451" y="138469"/>
            <a:ext cx="8820149" cy="707886"/>
          </a:xfrm>
          <a:prstGeom prst="rect">
            <a:avLst/>
          </a:prstGeom>
          <a:noFill/>
        </p:spPr>
        <p:txBody>
          <a:bodyPr wrap="square" rtlCol="0">
            <a:spAutoFit/>
          </a:bodyPr>
          <a:lstStyle/>
          <a:p>
            <a:pPr algn="ctr"/>
            <a:r>
              <a:rPr lang="uk-UA" sz="2000" b="1" dirty="0">
                <a:solidFill>
                  <a:srgbClr val="FF0000"/>
                </a:solidFill>
                <a:effectLst>
                  <a:outerShdw blurRad="38100" dist="38100" dir="2700000" algn="tl">
                    <a:srgbClr val="000000">
                      <a:alpha val="43137"/>
                    </a:srgbClr>
                  </a:outerShdw>
                </a:effectLst>
                <a:latin typeface="+mj-lt"/>
                <a:ea typeface="+mj-ea"/>
                <a:cs typeface="+mj-cs"/>
              </a:rPr>
              <a:t>Порівняння структури діючого та </a:t>
            </a:r>
            <a:r>
              <a:rPr lang="uk-UA" sz="2000" b="1" dirty="0" smtClean="0">
                <a:solidFill>
                  <a:srgbClr val="FF0000"/>
                </a:solidFill>
                <a:effectLst>
                  <a:outerShdw blurRad="38100" dist="38100" dir="2700000" algn="tl">
                    <a:srgbClr val="000000">
                      <a:alpha val="43137"/>
                    </a:srgbClr>
                  </a:outerShdw>
                </a:effectLst>
                <a:latin typeface="+mj-lt"/>
                <a:ea typeface="+mj-ea"/>
                <a:cs typeface="+mj-cs"/>
              </a:rPr>
              <a:t>мінімально необхідного тарифу на розподіл природного газу</a:t>
            </a:r>
            <a:endParaRPr lang="ru-RU" sz="2000" b="1" dirty="0">
              <a:solidFill>
                <a:srgbClr val="FF0000"/>
              </a:solidFill>
              <a:effectLst>
                <a:outerShdw blurRad="38100" dist="38100" dir="2700000" algn="tl">
                  <a:srgbClr val="000000">
                    <a:alpha val="43137"/>
                  </a:srgbClr>
                </a:outerShdw>
              </a:effectLst>
              <a:latin typeface="+mj-lt"/>
              <a:ea typeface="+mj-ea"/>
              <a:cs typeface="+mj-cs"/>
            </a:endParaRPr>
          </a:p>
        </p:txBody>
      </p:sp>
      <p:sp>
        <p:nvSpPr>
          <p:cNvPr id="3" name="TextBox 2"/>
          <p:cNvSpPr txBox="1"/>
          <p:nvPr/>
        </p:nvSpPr>
        <p:spPr>
          <a:xfrm>
            <a:off x="1876424" y="6381276"/>
            <a:ext cx="1847814" cy="307777"/>
          </a:xfrm>
          <a:prstGeom prst="rect">
            <a:avLst/>
          </a:prstGeom>
          <a:noFill/>
        </p:spPr>
        <p:txBody>
          <a:bodyPr wrap="none" rtlCol="0">
            <a:spAutoFit/>
          </a:bodyPr>
          <a:lstStyle/>
          <a:p>
            <a:r>
              <a:rPr lang="uk-UA" sz="1400" dirty="0" smtClean="0">
                <a:ln>
                  <a:solidFill>
                    <a:schemeClr val="bg1"/>
                  </a:solidFill>
                </a:ln>
                <a:solidFill>
                  <a:schemeClr val="bg1"/>
                </a:solidFill>
              </a:rPr>
              <a:t>Діючий з 01.01.2017</a:t>
            </a:r>
            <a:endParaRPr lang="ru-RU" sz="1400" dirty="0">
              <a:ln>
                <a:solidFill>
                  <a:schemeClr val="bg1"/>
                </a:solidFill>
              </a:ln>
              <a:solidFill>
                <a:schemeClr val="bg1"/>
              </a:solidFill>
            </a:endParaRPr>
          </a:p>
        </p:txBody>
      </p:sp>
      <p:sp>
        <p:nvSpPr>
          <p:cNvPr id="8" name="TextBox 7"/>
          <p:cNvSpPr txBox="1"/>
          <p:nvPr/>
        </p:nvSpPr>
        <p:spPr>
          <a:xfrm>
            <a:off x="5638800" y="6387633"/>
            <a:ext cx="2111925" cy="307777"/>
          </a:xfrm>
          <a:prstGeom prst="rect">
            <a:avLst/>
          </a:prstGeom>
          <a:noFill/>
        </p:spPr>
        <p:txBody>
          <a:bodyPr wrap="none" rtlCol="0">
            <a:spAutoFit/>
          </a:bodyPr>
          <a:lstStyle/>
          <a:p>
            <a:r>
              <a:rPr lang="uk-UA" sz="1400" dirty="0" smtClean="0">
                <a:ln>
                  <a:solidFill>
                    <a:schemeClr val="bg1"/>
                  </a:solidFill>
                </a:ln>
                <a:solidFill>
                  <a:schemeClr val="bg1"/>
                </a:solidFill>
              </a:rPr>
              <a:t>Мінімально необхідний</a:t>
            </a:r>
            <a:endParaRPr lang="ru-RU" sz="1400" dirty="0">
              <a:ln>
                <a:solidFill>
                  <a:schemeClr val="bg1"/>
                </a:solidFill>
              </a:ln>
              <a:solidFill>
                <a:schemeClr val="bg1"/>
              </a:solidFill>
            </a:endParaRPr>
          </a:p>
        </p:txBody>
      </p:sp>
      <p:grpSp>
        <p:nvGrpSpPr>
          <p:cNvPr id="6" name="Группа 5"/>
          <p:cNvGrpSpPr/>
          <p:nvPr/>
        </p:nvGrpSpPr>
        <p:grpSpPr>
          <a:xfrm>
            <a:off x="-247651" y="792495"/>
            <a:ext cx="5181599" cy="5636196"/>
            <a:chOff x="-247651" y="792495"/>
            <a:chExt cx="5181599" cy="5636196"/>
          </a:xfrm>
        </p:grpSpPr>
        <p:graphicFrame>
          <p:nvGraphicFramePr>
            <p:cNvPr id="11" name="Диаграмма 10"/>
            <p:cNvGraphicFramePr>
              <a:graphicFrameLocks/>
            </p:cNvGraphicFramePr>
            <p:nvPr>
              <p:extLst>
                <p:ext uri="{D42A27DB-BD31-4B8C-83A1-F6EECF244321}">
                  <p14:modId xmlns:p14="http://schemas.microsoft.com/office/powerpoint/2010/main" val="1739826000"/>
                </p:ext>
              </p:extLst>
            </p:nvPr>
          </p:nvGraphicFramePr>
          <p:xfrm>
            <a:off x="-247651" y="792495"/>
            <a:ext cx="5181599" cy="5636196"/>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p:cNvSpPr txBox="1"/>
            <p:nvPr/>
          </p:nvSpPr>
          <p:spPr>
            <a:xfrm>
              <a:off x="850721" y="879559"/>
              <a:ext cx="660758" cy="253916"/>
            </a:xfrm>
            <a:prstGeom prst="rect">
              <a:avLst/>
            </a:prstGeom>
            <a:noFill/>
          </p:spPr>
          <p:txBody>
            <a:bodyPr wrap="none" rtlCol="0">
              <a:spAutoFit/>
            </a:bodyPr>
            <a:lstStyle/>
            <a:p>
              <a:r>
                <a:rPr lang="uk-UA" sz="1000" dirty="0" err="1" smtClean="0"/>
                <a:t>тис.грн</a:t>
              </a:r>
              <a:r>
                <a:rPr lang="uk-UA" sz="1000" dirty="0" smtClean="0"/>
                <a:t>.</a:t>
              </a:r>
              <a:endParaRPr lang="ru-RU" sz="1000" dirty="0"/>
            </a:p>
          </p:txBody>
        </p:sp>
      </p:grpSp>
      <p:sp>
        <p:nvSpPr>
          <p:cNvPr id="5" name="32-конечная звезда 4"/>
          <p:cNvSpPr/>
          <p:nvPr/>
        </p:nvSpPr>
        <p:spPr bwMode="auto">
          <a:xfrm>
            <a:off x="1181100" y="1219200"/>
            <a:ext cx="3009900" cy="1295400"/>
          </a:xfrm>
          <a:prstGeom prst="star32">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uk-UA" sz="11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Arial" pitchFamily="34" charset="0"/>
              </a:rPr>
              <a:t>Діючий тариф на 30% менше </a:t>
            </a:r>
          </a:p>
          <a:p>
            <a:pPr marL="0" marR="0" indent="0" algn="ctr" defTabSz="914400" rtl="0" eaLnBrk="0" fontAlgn="base" latinLnBrk="0" hangingPunct="0">
              <a:lnSpc>
                <a:spcPct val="100000"/>
              </a:lnSpc>
              <a:spcBef>
                <a:spcPct val="0"/>
              </a:spcBef>
              <a:spcAft>
                <a:spcPct val="0"/>
              </a:spcAft>
              <a:buClrTx/>
              <a:buSzTx/>
              <a:buFontTx/>
              <a:buNone/>
              <a:tabLst/>
            </a:pPr>
            <a:r>
              <a:rPr kumimoji="0" lang="uk-UA" sz="11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Arial" pitchFamily="34" charset="0"/>
              </a:rPr>
              <a:t>ніж мінімально необхідний</a:t>
            </a:r>
            <a:endParaRPr kumimoji="0" lang="ru-RU" sz="11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Arial" pitchFamily="34" charset="0"/>
            </a:endParaRPr>
          </a:p>
        </p:txBody>
      </p:sp>
    </p:spTree>
    <p:extLst>
      <p:ext uri="{BB962C8B-B14F-4D97-AF65-F5344CB8AC3E}">
        <p14:creationId xmlns:p14="http://schemas.microsoft.com/office/powerpoint/2010/main" val="748695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Прямая соединительная линия 4"/>
          <p:cNvCxnSpPr/>
          <p:nvPr/>
        </p:nvCxnSpPr>
        <p:spPr>
          <a:xfrm>
            <a:off x="0" y="996125"/>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itle 2"/>
          <p:cNvSpPr>
            <a:spLocks noGrp="1"/>
          </p:cNvSpPr>
          <p:nvPr>
            <p:ph type="title"/>
          </p:nvPr>
        </p:nvSpPr>
        <p:spPr>
          <a:xfrm>
            <a:off x="1" y="76200"/>
            <a:ext cx="9143999" cy="360000"/>
          </a:xfrm>
        </p:spPr>
        <p:txBody>
          <a:bodyPr/>
          <a:lstStyle/>
          <a:p>
            <a:pPr algn="ctr"/>
            <a:r>
              <a:rPr lang="uk-UA" sz="1800" dirty="0" smtClean="0"/>
              <a:t>Хронічний дефіцит інвестиційних коштів загрожує надійності та безпечності газопостачання</a:t>
            </a:r>
            <a:endParaRPr lang="uk-UA" sz="1800" dirty="0"/>
          </a:p>
        </p:txBody>
      </p:sp>
      <p:pic>
        <p:nvPicPr>
          <p:cNvPr id="8" name="Picture 7"/>
          <p:cNvPicPr>
            <a:picLocks noChangeAspect="1"/>
          </p:cNvPicPr>
          <p:nvPr/>
        </p:nvPicPr>
        <p:blipFill>
          <a:blip r:embed="rId2"/>
          <a:stretch>
            <a:fillRect/>
          </a:stretch>
        </p:blipFill>
        <p:spPr>
          <a:xfrm>
            <a:off x="4059347" y="1219200"/>
            <a:ext cx="5084653" cy="3581399"/>
          </a:xfrm>
          <a:prstGeom prst="rect">
            <a:avLst/>
          </a:prstGeom>
        </p:spPr>
      </p:pic>
      <p:sp>
        <p:nvSpPr>
          <p:cNvPr id="9" name="TextBox 8"/>
          <p:cNvSpPr txBox="1"/>
          <p:nvPr/>
        </p:nvSpPr>
        <p:spPr>
          <a:xfrm>
            <a:off x="1" y="759640"/>
            <a:ext cx="3857750" cy="257369"/>
          </a:xfrm>
          <a:prstGeom prst="rect">
            <a:avLst/>
          </a:prstGeom>
          <a:noFill/>
        </p:spPr>
        <p:txBody>
          <a:bodyPr wrap="square" tIns="36000" rIns="0" bIns="36000" rtlCol="0" anchor="ctr" anchorCtr="0">
            <a:spAutoFit/>
          </a:bodyPr>
          <a:lstStyle/>
          <a:p>
            <a:r>
              <a:rPr lang="uk-UA" sz="1200" b="1" dirty="0" smtClean="0">
                <a:solidFill>
                  <a:srgbClr val="0000FF"/>
                </a:solidFill>
              </a:rPr>
              <a:t>Потрібні та існуючі обсяги інвестицій, млрд. грн.</a:t>
            </a:r>
            <a:endParaRPr lang="uk-UA" sz="1200" b="1" baseline="30000" dirty="0">
              <a:solidFill>
                <a:srgbClr val="0000FF"/>
              </a:solidFill>
            </a:endParaRPr>
          </a:p>
        </p:txBody>
      </p:sp>
      <p:sp>
        <p:nvSpPr>
          <p:cNvPr id="10" name="TextBox 9"/>
          <p:cNvSpPr txBox="1"/>
          <p:nvPr/>
        </p:nvSpPr>
        <p:spPr>
          <a:xfrm>
            <a:off x="4059347" y="759640"/>
            <a:ext cx="5084653" cy="257369"/>
          </a:xfrm>
          <a:prstGeom prst="rect">
            <a:avLst/>
          </a:prstGeom>
          <a:noFill/>
        </p:spPr>
        <p:txBody>
          <a:bodyPr wrap="square" tIns="36000" bIns="36000" rtlCol="0" anchor="ctr" anchorCtr="0">
            <a:spAutoFit/>
          </a:bodyPr>
          <a:lstStyle/>
          <a:p>
            <a:r>
              <a:rPr lang="uk-UA" sz="1200" b="1" dirty="0" smtClean="0">
                <a:solidFill>
                  <a:srgbClr val="0000FF"/>
                </a:solidFill>
              </a:rPr>
              <a:t>Потрібні та існуючі обсяги інвестицій за категоріями, млн. грн.</a:t>
            </a:r>
            <a:endParaRPr lang="uk-UA" sz="1200" b="1" baseline="30000" dirty="0">
              <a:solidFill>
                <a:srgbClr val="0000FF"/>
              </a:solidFill>
            </a:endParaRPr>
          </a:p>
        </p:txBody>
      </p:sp>
      <p:pic>
        <p:nvPicPr>
          <p:cNvPr id="11" name="Picture 1"/>
          <p:cNvPicPr>
            <a:picLocks noChangeAspect="1"/>
          </p:cNvPicPr>
          <p:nvPr/>
        </p:nvPicPr>
        <p:blipFill>
          <a:blip r:embed="rId3"/>
          <a:stretch>
            <a:fillRect/>
          </a:stretch>
        </p:blipFill>
        <p:spPr>
          <a:xfrm>
            <a:off x="-227687" y="1017009"/>
            <a:ext cx="4085438" cy="3783591"/>
          </a:xfrm>
          <a:prstGeom prst="rect">
            <a:avLst/>
          </a:prstGeom>
        </p:spPr>
      </p:pic>
      <p:sp>
        <p:nvSpPr>
          <p:cNvPr id="12" name="TextBox 11"/>
          <p:cNvSpPr txBox="1"/>
          <p:nvPr/>
        </p:nvSpPr>
        <p:spPr>
          <a:xfrm>
            <a:off x="1" y="5155863"/>
            <a:ext cx="9888000" cy="869469"/>
          </a:xfrm>
          <a:prstGeom prst="rect">
            <a:avLst/>
          </a:prstGeom>
          <a:noFill/>
        </p:spPr>
        <p:txBody>
          <a:bodyPr wrap="square" rtlCol="0">
            <a:spAutoFit/>
          </a:bodyPr>
          <a:lstStyle/>
          <a:p>
            <a:r>
              <a:rPr lang="uk-UA" sz="1050" dirty="0" smtClean="0">
                <a:solidFill>
                  <a:srgbClr val="2F2F81"/>
                </a:solidFill>
              </a:rPr>
              <a:t>*    </a:t>
            </a:r>
            <a:r>
              <a:rPr lang="uk-UA" sz="1000" dirty="0" smtClean="0">
                <a:solidFill>
                  <a:srgbClr val="2F2F81"/>
                </a:solidFill>
              </a:rPr>
              <a:t>Необхідність фінансування аварійного і малонадійного обладнання протягом п’яти років, визначено відповідно до оцінки технічного </a:t>
            </a:r>
          </a:p>
          <a:p>
            <a:r>
              <a:rPr lang="uk-UA" sz="1000" dirty="0" smtClean="0">
                <a:solidFill>
                  <a:srgbClr val="2F2F81"/>
                </a:solidFill>
              </a:rPr>
              <a:t>      стану (Наказ </a:t>
            </a:r>
            <a:r>
              <a:rPr lang="uk-UA" sz="1000" dirty="0" err="1" smtClean="0">
                <a:solidFill>
                  <a:srgbClr val="2F2F81"/>
                </a:solidFill>
              </a:rPr>
              <a:t>Міненерговугілля</a:t>
            </a:r>
            <a:r>
              <a:rPr lang="uk-UA" sz="1000" dirty="0" smtClean="0">
                <a:solidFill>
                  <a:srgbClr val="2F2F81"/>
                </a:solidFill>
              </a:rPr>
              <a:t> №640 від 24.10.2011) та усередненої вартості заміни цього обладнання</a:t>
            </a:r>
          </a:p>
          <a:p>
            <a:r>
              <a:rPr lang="uk-UA" sz="1000" dirty="0" smtClean="0">
                <a:solidFill>
                  <a:srgbClr val="2F2F81"/>
                </a:solidFill>
              </a:rPr>
              <a:t>**   Оптимальна необхідність щорічного фінансування  реконструкції, заміни та модернізації газового господарства, відповідно до  </a:t>
            </a:r>
          </a:p>
          <a:p>
            <a:r>
              <a:rPr lang="uk-UA" sz="1000" dirty="0" smtClean="0">
                <a:solidFill>
                  <a:srgbClr val="2F2F81"/>
                </a:solidFill>
              </a:rPr>
              <a:t>      європейських норм та термінів експлуатації обладнання</a:t>
            </a:r>
          </a:p>
          <a:p>
            <a:r>
              <a:rPr lang="uk-UA" sz="1000" dirty="0" smtClean="0">
                <a:solidFill>
                  <a:srgbClr val="2F2F81"/>
                </a:solidFill>
              </a:rPr>
              <a:t>*** Обсяг фінансування, затверджений  НКРЕКП на 2016р. </a:t>
            </a:r>
            <a:endParaRPr lang="uk-UA" sz="1000" dirty="0">
              <a:solidFill>
                <a:srgbClr val="2F2F81"/>
              </a:solidFill>
            </a:endParaRPr>
          </a:p>
        </p:txBody>
      </p:sp>
      <p:sp>
        <p:nvSpPr>
          <p:cNvPr id="13" name="Номер слайда 3"/>
          <p:cNvSpPr>
            <a:spLocks noGrp="1"/>
          </p:cNvSpPr>
          <p:nvPr>
            <p:ph type="sldNum" sz="quarter" idx="10"/>
          </p:nvPr>
        </p:nvSpPr>
        <p:spPr>
          <a:xfrm>
            <a:off x="0" y="6629400"/>
            <a:ext cx="7315200" cy="228600"/>
          </a:xfrm>
        </p:spPr>
        <p:txBody>
          <a:bodyPr/>
          <a:lstStyle/>
          <a:p>
            <a:pPr>
              <a:defRPr/>
            </a:pPr>
            <a:r>
              <a:rPr lang="en-US" sz="900" b="1" i="1" dirty="0" smtClean="0">
                <a:solidFill>
                  <a:schemeClr val="tx2"/>
                </a:solidFill>
              </a:rPr>
              <a:t>(</a:t>
            </a:r>
            <a:r>
              <a:rPr lang="en-US" sz="900" b="1" i="1" dirty="0">
                <a:solidFill>
                  <a:schemeClr val="tx2"/>
                </a:solidFill>
              </a:rPr>
              <a:t>C) “Agency Investments Management”   </a:t>
            </a:r>
            <a:r>
              <a:rPr lang="uk-UA" sz="900" b="1" i="1" dirty="0" smtClean="0">
                <a:solidFill>
                  <a:schemeClr val="tx2"/>
                </a:solidFill>
              </a:rPr>
              <a:t>19.06.</a:t>
            </a:r>
            <a:r>
              <a:rPr lang="en-US" sz="900" b="1" i="1" dirty="0" smtClean="0">
                <a:solidFill>
                  <a:schemeClr val="tx2"/>
                </a:solidFill>
              </a:rPr>
              <a:t>201</a:t>
            </a:r>
            <a:r>
              <a:rPr lang="uk-UA" sz="900" b="1" i="1" dirty="0" smtClean="0">
                <a:solidFill>
                  <a:schemeClr val="tx2"/>
                </a:solidFill>
              </a:rPr>
              <a:t>7</a:t>
            </a:r>
            <a:r>
              <a:rPr lang="en-US" sz="900" b="1" i="1" dirty="0" smtClean="0">
                <a:solidFill>
                  <a:schemeClr val="tx2"/>
                </a:solidFill>
              </a:rPr>
              <a:t>                                        </a:t>
            </a:r>
            <a:r>
              <a:rPr lang="en-US" sz="900" b="1" i="1" dirty="0">
                <a:solidFill>
                  <a:schemeClr val="tx2"/>
                </a:solidFill>
              </a:rPr>
              <a:t>www.104.ua</a:t>
            </a:r>
          </a:p>
        </p:txBody>
      </p:sp>
    </p:spTree>
    <p:extLst>
      <p:ext uri="{BB962C8B-B14F-4D97-AF65-F5344CB8AC3E}">
        <p14:creationId xmlns:p14="http://schemas.microsoft.com/office/powerpoint/2010/main" val="2417258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2913" y="152401"/>
            <a:ext cx="8229600" cy="609600"/>
          </a:xfrm>
        </p:spPr>
        <p:txBody>
          <a:bodyPr/>
          <a:lstStyle/>
          <a:p>
            <a:pPr algn="ctr"/>
            <a:r>
              <a:rPr lang="uk-UA" dirty="0" smtClean="0"/>
              <a:t/>
            </a:r>
            <a:br>
              <a:rPr lang="uk-UA" dirty="0" smtClean="0"/>
            </a:br>
            <a:r>
              <a:rPr lang="uk-UA" dirty="0" smtClean="0"/>
              <a:t>Наслідки встановлення  тарифу  нижче економічно  обґрунтованого  рівня</a:t>
            </a:r>
            <a:endParaRPr lang="uk-UA" dirty="0"/>
          </a:p>
        </p:txBody>
      </p:sp>
      <p:sp>
        <p:nvSpPr>
          <p:cNvPr id="4" name="Номер слайда 3"/>
          <p:cNvSpPr>
            <a:spLocks noGrp="1"/>
          </p:cNvSpPr>
          <p:nvPr>
            <p:ph type="sldNum" sz="quarter" idx="10"/>
          </p:nvPr>
        </p:nvSpPr>
        <p:spPr>
          <a:xfrm>
            <a:off x="0" y="6629400"/>
            <a:ext cx="7315200" cy="228600"/>
          </a:xfrm>
        </p:spPr>
        <p:txBody>
          <a:bodyPr/>
          <a:lstStyle/>
          <a:p>
            <a:pPr>
              <a:defRPr/>
            </a:pPr>
            <a:r>
              <a:rPr lang="uk-UA" sz="900" dirty="0"/>
              <a:t> </a:t>
            </a:r>
            <a:r>
              <a:rPr lang="uk-UA" sz="900" dirty="0" smtClean="0"/>
              <a:t> </a:t>
            </a:r>
            <a:r>
              <a:rPr lang="en-US" sz="900" dirty="0" smtClean="0"/>
              <a:t>(</a:t>
            </a:r>
            <a:r>
              <a:rPr lang="en-US" sz="900" dirty="0"/>
              <a:t>C) “Agency Investments Management”   </a:t>
            </a:r>
            <a:r>
              <a:rPr lang="uk-UA" sz="900" dirty="0" smtClean="0"/>
              <a:t>19</a:t>
            </a:r>
            <a:r>
              <a:rPr lang="en-US" sz="900" dirty="0" smtClean="0"/>
              <a:t>.</a:t>
            </a:r>
            <a:r>
              <a:rPr lang="uk-UA" sz="900" dirty="0" smtClean="0"/>
              <a:t>06.</a:t>
            </a:r>
            <a:r>
              <a:rPr lang="en-US" sz="900" dirty="0" smtClean="0"/>
              <a:t>201</a:t>
            </a:r>
            <a:r>
              <a:rPr lang="uk-UA" sz="900" dirty="0"/>
              <a:t>7</a:t>
            </a:r>
            <a:r>
              <a:rPr lang="en-US" sz="900" dirty="0" smtClean="0"/>
              <a:t>                                        </a:t>
            </a:r>
            <a:r>
              <a:rPr lang="en-US" sz="900" dirty="0"/>
              <a:t>www.104.ua</a:t>
            </a:r>
          </a:p>
        </p:txBody>
      </p:sp>
      <p:sp>
        <p:nvSpPr>
          <p:cNvPr id="9" name="Объект 8"/>
          <p:cNvSpPr>
            <a:spLocks noGrp="1"/>
          </p:cNvSpPr>
          <p:nvPr>
            <p:ph idx="1"/>
          </p:nvPr>
        </p:nvSpPr>
        <p:spPr/>
        <p:txBody>
          <a:bodyPr/>
          <a:lstStyle/>
          <a:p>
            <a:pPr marL="0" lvl="4" indent="0">
              <a:spcBef>
                <a:spcPct val="50000"/>
              </a:spcBef>
              <a:buClr>
                <a:schemeClr val="bg1"/>
              </a:buClr>
              <a:buSzPct val="25000"/>
              <a:buNone/>
            </a:pPr>
            <a:endParaRPr lang="ru-RU" sz="1800" b="1" dirty="0" smtClean="0">
              <a:ln w="12700">
                <a:solidFill>
                  <a:schemeClr val="accent6">
                    <a:lumMod val="60000"/>
                    <a:lumOff val="40000"/>
                  </a:schemeClr>
                </a:solidFill>
                <a:prstDash val="solid"/>
              </a:ln>
              <a:solidFill>
                <a:schemeClr val="accent2">
                  <a:lumMod val="60000"/>
                  <a:lumOff val="40000"/>
                </a:schemeClr>
              </a:solidFill>
              <a:effectLst>
                <a:outerShdw blurRad="41275" dist="20320" dir="1800000" algn="tl" rotWithShape="0">
                  <a:srgbClr val="000000">
                    <a:alpha val="40000"/>
                  </a:srgbClr>
                </a:outerShdw>
              </a:effectLst>
            </a:endParaRPr>
          </a:p>
          <a:p>
            <a:pPr marL="0" indent="0">
              <a:buNone/>
            </a:pPr>
            <a:endParaRPr lang="ru-RU" sz="2800" dirty="0"/>
          </a:p>
        </p:txBody>
      </p:sp>
      <p:sp>
        <p:nvSpPr>
          <p:cNvPr id="3" name="TextBox 2"/>
          <p:cNvSpPr txBox="1"/>
          <p:nvPr/>
        </p:nvSpPr>
        <p:spPr>
          <a:xfrm>
            <a:off x="0" y="1066800"/>
            <a:ext cx="9144000" cy="5139869"/>
          </a:xfrm>
          <a:prstGeom prst="rect">
            <a:avLst/>
          </a:prstGeom>
          <a:noFill/>
        </p:spPr>
        <p:txBody>
          <a:bodyPr wrap="square" rtlCol="0">
            <a:spAutoFit/>
          </a:bodyPr>
          <a:lstStyle/>
          <a:p>
            <a:endParaRPr lang="uk-UA" sz="1000" dirty="0" smtClean="0">
              <a:ln>
                <a:solidFill>
                  <a:srgbClr val="C00000"/>
                </a:solidFill>
              </a:ln>
              <a:solidFill>
                <a:srgbClr val="FF0000"/>
              </a:solidFill>
              <a:latin typeface="Calibri" panose="020F0502020204030204" pitchFamily="34" charset="0"/>
            </a:endParaRPr>
          </a:p>
          <a:p>
            <a:pPr marL="342900" indent="-342900">
              <a:buAutoNum type="arabicPeriod"/>
            </a:pPr>
            <a:r>
              <a:rPr lang="uk-UA" dirty="0" smtClean="0">
                <a:ln>
                  <a:solidFill>
                    <a:srgbClr val="C00000"/>
                  </a:solidFill>
                </a:ln>
                <a:solidFill>
                  <a:srgbClr val="FF0000"/>
                </a:solidFill>
                <a:latin typeface="Calibri" panose="020F0502020204030204" pitchFamily="34" charset="0"/>
              </a:rPr>
              <a:t>Відсутні компенсації за зниження обсягів за 2014 – 2015 роки – </a:t>
            </a:r>
            <a:r>
              <a:rPr lang="uk-UA" dirty="0" smtClean="0">
                <a:ln>
                  <a:solidFill>
                    <a:srgbClr val="002060"/>
                  </a:solidFill>
                </a:ln>
                <a:solidFill>
                  <a:srgbClr val="002060"/>
                </a:solidFill>
                <a:latin typeface="Calibri" panose="020F0502020204030204" pitchFamily="34" charset="0"/>
              </a:rPr>
              <a:t>неможливість Операторів ГРМ розрахуватися за зобов’язаннями в повній мірі (борги по ВТВ, не виконана інвестиційна програма, не встановлені планова кількість приладів обліку).</a:t>
            </a:r>
          </a:p>
          <a:p>
            <a:pPr marL="342900" indent="-342900">
              <a:buAutoNum type="arabicPeriod"/>
            </a:pPr>
            <a:endParaRPr lang="uk-UA" sz="1000" dirty="0" smtClean="0">
              <a:ln>
                <a:solidFill>
                  <a:srgbClr val="002060"/>
                </a:solidFill>
              </a:ln>
              <a:solidFill>
                <a:srgbClr val="002060"/>
              </a:solidFill>
              <a:latin typeface="Calibri" panose="020F0502020204030204" pitchFamily="34" charset="0"/>
            </a:endParaRPr>
          </a:p>
          <a:p>
            <a:pPr marL="342900" indent="-342900">
              <a:buAutoNum type="arabicPeriod"/>
            </a:pPr>
            <a:r>
              <a:rPr lang="uk-UA" dirty="0" smtClean="0">
                <a:ln>
                  <a:solidFill>
                    <a:srgbClr val="C00000"/>
                  </a:solidFill>
                </a:ln>
                <a:solidFill>
                  <a:srgbClr val="FF0000"/>
                </a:solidFill>
                <a:latin typeface="Calibri" panose="020F0502020204030204" pitchFamily="34" charset="0"/>
              </a:rPr>
              <a:t>Ціна газу на ВТВ врахована на рівні, що нижче ринкової ціни газу на 30 % - </a:t>
            </a:r>
            <a:r>
              <a:rPr lang="uk-UA" dirty="0">
                <a:ln>
                  <a:solidFill>
                    <a:srgbClr val="002060"/>
                  </a:solidFill>
                </a:ln>
                <a:solidFill>
                  <a:srgbClr val="002060"/>
                </a:solidFill>
                <a:latin typeface="Calibri" panose="020F0502020204030204" pitchFamily="34" charset="0"/>
              </a:rPr>
              <a:t>«кабальна» залежність від </a:t>
            </a:r>
            <a:r>
              <a:rPr lang="uk-UA" dirty="0" smtClean="0">
                <a:ln>
                  <a:solidFill>
                    <a:srgbClr val="002060"/>
                  </a:solidFill>
                </a:ln>
                <a:solidFill>
                  <a:srgbClr val="002060"/>
                </a:solidFill>
                <a:latin typeface="Calibri" panose="020F0502020204030204" pitchFamily="34" charset="0"/>
              </a:rPr>
              <a:t>НАК «Нафтогаз України» як постачальника і неможливість змінити постачальника на нового з більш привабливою ціною газу.</a:t>
            </a:r>
          </a:p>
          <a:p>
            <a:pPr marL="342900" indent="-342900">
              <a:buAutoNum type="arabicPeriod"/>
            </a:pPr>
            <a:endParaRPr lang="uk-UA" sz="1000" dirty="0" smtClean="0">
              <a:ln>
                <a:solidFill>
                  <a:srgbClr val="002060"/>
                </a:solidFill>
              </a:ln>
              <a:solidFill>
                <a:srgbClr val="002060"/>
              </a:solidFill>
              <a:latin typeface="Calibri" panose="020F0502020204030204" pitchFamily="34" charset="0"/>
            </a:endParaRPr>
          </a:p>
          <a:p>
            <a:pPr marL="342900" indent="-342900">
              <a:buAutoNum type="arabicPeriod"/>
            </a:pPr>
            <a:r>
              <a:rPr lang="uk-UA" dirty="0" smtClean="0">
                <a:ln>
                  <a:solidFill>
                    <a:srgbClr val="C00000"/>
                  </a:solidFill>
                </a:ln>
                <a:solidFill>
                  <a:srgbClr val="FF0000"/>
                </a:solidFill>
                <a:latin typeface="Calibri" panose="020F0502020204030204" pitchFamily="34" charset="0"/>
              </a:rPr>
              <a:t>Заробітна плата  нижче середньої в регіоні на 20 – 30 % - </a:t>
            </a:r>
            <a:r>
              <a:rPr lang="uk-UA" dirty="0" err="1" smtClean="0">
                <a:ln>
                  <a:solidFill>
                    <a:srgbClr val="002060"/>
                  </a:solidFill>
                </a:ln>
                <a:solidFill>
                  <a:srgbClr val="002060"/>
                </a:solidFill>
                <a:latin typeface="Calibri" panose="020F0502020204030204" pitchFamily="34" charset="0"/>
              </a:rPr>
              <a:t>відток</a:t>
            </a:r>
            <a:r>
              <a:rPr lang="uk-UA" dirty="0" smtClean="0">
                <a:ln>
                  <a:solidFill>
                    <a:srgbClr val="002060"/>
                  </a:solidFill>
                </a:ln>
                <a:solidFill>
                  <a:srgbClr val="002060"/>
                </a:solidFill>
                <a:latin typeface="Calibri" panose="020F0502020204030204" pitchFamily="34" charset="0"/>
              </a:rPr>
              <a:t> кваліфікованих кадрів і фахового персоналу.</a:t>
            </a:r>
          </a:p>
          <a:p>
            <a:pPr marL="342900" indent="-342900">
              <a:buAutoNum type="arabicPeriod"/>
            </a:pPr>
            <a:endParaRPr lang="uk-UA" dirty="0" smtClean="0">
              <a:ln>
                <a:solidFill>
                  <a:srgbClr val="002060"/>
                </a:solidFill>
              </a:ln>
              <a:solidFill>
                <a:srgbClr val="002060"/>
              </a:solidFill>
              <a:latin typeface="Calibri" panose="020F0502020204030204" pitchFamily="34" charset="0"/>
            </a:endParaRPr>
          </a:p>
          <a:p>
            <a:pPr marL="342900" indent="-342900">
              <a:buFontTx/>
              <a:buAutoNum type="arabicPeriod"/>
            </a:pPr>
            <a:r>
              <a:rPr lang="uk-UA" dirty="0" smtClean="0">
                <a:ln>
                  <a:solidFill>
                    <a:srgbClr val="C00000"/>
                  </a:solidFill>
                </a:ln>
                <a:solidFill>
                  <a:srgbClr val="FF0000"/>
                </a:solidFill>
                <a:latin typeface="Calibri" panose="020F0502020204030204" pitchFamily="34" charset="0"/>
              </a:rPr>
              <a:t>Недофінансування обов'язкових технічних заходів - </a:t>
            </a:r>
            <a:r>
              <a:rPr lang="uk-UA" dirty="0" smtClean="0">
                <a:ln>
                  <a:solidFill>
                    <a:srgbClr val="002060"/>
                  </a:solidFill>
                </a:ln>
                <a:solidFill>
                  <a:srgbClr val="002060"/>
                </a:solidFill>
                <a:latin typeface="Calibri" panose="020F0502020204030204" pitchFamily="34" charset="0"/>
              </a:rPr>
              <a:t>прискорене старіння складових ГРМ, зменшення умовної герметичності газопроводів, збільшення ВТВ.</a:t>
            </a:r>
          </a:p>
          <a:p>
            <a:pPr marL="342900" indent="-342900">
              <a:buAutoNum type="arabicPeriod"/>
            </a:pPr>
            <a:endParaRPr lang="uk-UA" sz="1000" dirty="0" smtClean="0">
              <a:ln>
                <a:solidFill>
                  <a:srgbClr val="002060"/>
                </a:solidFill>
              </a:ln>
              <a:solidFill>
                <a:srgbClr val="002060"/>
              </a:solidFill>
              <a:latin typeface="Calibri" panose="020F0502020204030204" pitchFamily="34" charset="0"/>
            </a:endParaRPr>
          </a:p>
          <a:p>
            <a:pPr marL="342900" indent="-342900">
              <a:buAutoNum type="arabicPeriod"/>
            </a:pPr>
            <a:r>
              <a:rPr lang="uk-UA" dirty="0" smtClean="0">
                <a:ln>
                  <a:solidFill>
                    <a:srgbClr val="C00000"/>
                  </a:solidFill>
                </a:ln>
                <a:solidFill>
                  <a:srgbClr val="FF0000"/>
                </a:solidFill>
                <a:latin typeface="Calibri" panose="020F0502020204030204" pitchFamily="34" charset="0"/>
              </a:rPr>
              <a:t>Відсутня або недостатня інвестиційна складова - </a:t>
            </a:r>
            <a:r>
              <a:rPr lang="uk-UA" dirty="0" smtClean="0">
                <a:ln>
                  <a:solidFill>
                    <a:srgbClr val="002060"/>
                  </a:solidFill>
                </a:ln>
                <a:solidFill>
                  <a:srgbClr val="002060"/>
                </a:solidFill>
                <a:latin typeface="Calibri" panose="020F0502020204030204" pitchFamily="34" charset="0"/>
              </a:rPr>
              <a:t>через перманентну збитковість галузь не цікава ні банкам, ні кредитним інституціям, ні потенційним інвесторам, що  унеможливлює розвиток, оптимізацію та удосконалення газової інфраструктури, підвищення якості надання послуги розподілу природного газу та обслуговування споживачів.</a:t>
            </a:r>
            <a:endParaRPr lang="uk-UA" dirty="0">
              <a:ln>
                <a:solidFill>
                  <a:srgbClr val="002060"/>
                </a:solidFill>
              </a:ln>
              <a:solidFill>
                <a:srgbClr val="002060"/>
              </a:solidFill>
              <a:latin typeface="Calibri" panose="020F0502020204030204" pitchFamily="34" charset="0"/>
            </a:endParaRPr>
          </a:p>
        </p:txBody>
      </p:sp>
    </p:spTree>
    <p:extLst>
      <p:ext uri="{BB962C8B-B14F-4D97-AF65-F5344CB8AC3E}">
        <p14:creationId xmlns:p14="http://schemas.microsoft.com/office/powerpoint/2010/main" val="3209546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685800"/>
            <a:ext cx="8763000" cy="5334000"/>
          </a:xfrm>
          <a:prstGeom prst="rect">
            <a:avLst/>
          </a:prstGeom>
        </p:spPr>
      </p:pic>
      <p:sp>
        <p:nvSpPr>
          <p:cNvPr id="3" name="Заголовок 2"/>
          <p:cNvSpPr txBox="1">
            <a:spLocks/>
          </p:cNvSpPr>
          <p:nvPr/>
        </p:nvSpPr>
        <p:spPr>
          <a:xfrm>
            <a:off x="76200" y="12248"/>
            <a:ext cx="9067800" cy="732355"/>
          </a:xfrm>
          <a:prstGeom prst="rect">
            <a:avLst/>
          </a:prstGeom>
        </p:spPr>
        <p:txBody>
          <a:bodyPr vert="horz" lIns="0" tIns="42203" rIns="0" bIns="4220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uk-UA" sz="1800" b="1" dirty="0" smtClean="0">
                <a:solidFill>
                  <a:schemeClr val="tx2"/>
                </a:solidFill>
                <a:effectLst>
                  <a:outerShdw blurRad="38100" dist="38100" dir="2700000" algn="tl">
                    <a:srgbClr val="000000">
                      <a:alpha val="43137"/>
                    </a:srgbClr>
                  </a:outerShdw>
                </a:effectLst>
              </a:rPr>
              <a:t>Складові роздрібних цін на природний газ для населення в Європі </a:t>
            </a:r>
          </a:p>
          <a:p>
            <a:pPr algn="ctr"/>
            <a:r>
              <a:rPr lang="uk-UA" sz="1800" b="1" dirty="0" smtClean="0">
                <a:solidFill>
                  <a:schemeClr val="tx2"/>
                </a:solidFill>
                <a:effectLst>
                  <a:outerShdw blurRad="38100" dist="38100" dir="2700000" algn="tl">
                    <a:srgbClr val="000000">
                      <a:alpha val="43137"/>
                    </a:srgbClr>
                  </a:outerShdw>
                </a:effectLst>
              </a:rPr>
              <a:t>(з усіма податками та зборами), грудень 2016</a:t>
            </a:r>
            <a:endParaRPr lang="uk-UA" sz="1800"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cxnSp>
        <p:nvCxnSpPr>
          <p:cNvPr id="5" name="Прямая соединительная линия 4"/>
          <p:cNvCxnSpPr/>
          <p:nvPr/>
        </p:nvCxnSpPr>
        <p:spPr>
          <a:xfrm>
            <a:off x="0" y="996125"/>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Номер слайда 3"/>
          <p:cNvSpPr>
            <a:spLocks noGrp="1"/>
          </p:cNvSpPr>
          <p:nvPr>
            <p:ph type="sldNum" sz="quarter" idx="10"/>
          </p:nvPr>
        </p:nvSpPr>
        <p:spPr>
          <a:xfrm>
            <a:off x="0" y="6629400"/>
            <a:ext cx="7315200" cy="228600"/>
          </a:xfrm>
        </p:spPr>
        <p:txBody>
          <a:bodyPr/>
          <a:lstStyle/>
          <a:p>
            <a:pPr>
              <a:defRPr/>
            </a:pPr>
            <a:r>
              <a:rPr lang="en-US" sz="900" b="1" i="1" dirty="0" smtClean="0">
                <a:solidFill>
                  <a:schemeClr val="tx2"/>
                </a:solidFill>
              </a:rPr>
              <a:t>(</a:t>
            </a:r>
            <a:r>
              <a:rPr lang="en-US" sz="900" b="1" i="1" dirty="0">
                <a:solidFill>
                  <a:schemeClr val="tx2"/>
                </a:solidFill>
              </a:rPr>
              <a:t>C) “Agency Investments Management”   </a:t>
            </a:r>
            <a:r>
              <a:rPr lang="uk-UA" sz="900" b="1" i="1" dirty="0" smtClean="0">
                <a:solidFill>
                  <a:schemeClr val="tx2"/>
                </a:solidFill>
              </a:rPr>
              <a:t>19.06.</a:t>
            </a:r>
            <a:r>
              <a:rPr lang="en-US" sz="900" b="1" i="1" dirty="0" smtClean="0">
                <a:solidFill>
                  <a:schemeClr val="tx2"/>
                </a:solidFill>
              </a:rPr>
              <a:t>201</a:t>
            </a:r>
            <a:r>
              <a:rPr lang="uk-UA" sz="900" b="1" i="1" dirty="0" smtClean="0">
                <a:solidFill>
                  <a:schemeClr val="tx2"/>
                </a:solidFill>
              </a:rPr>
              <a:t>7</a:t>
            </a:r>
            <a:r>
              <a:rPr lang="en-US" sz="900" b="1" i="1" dirty="0" smtClean="0">
                <a:solidFill>
                  <a:schemeClr val="tx2"/>
                </a:solidFill>
              </a:rPr>
              <a:t>                                        </a:t>
            </a:r>
            <a:r>
              <a:rPr lang="en-US" sz="900" b="1" i="1" dirty="0">
                <a:solidFill>
                  <a:schemeClr val="tx2"/>
                </a:solidFill>
              </a:rPr>
              <a:t>www.104.ua</a:t>
            </a:r>
          </a:p>
        </p:txBody>
      </p:sp>
    </p:spTree>
    <p:extLst>
      <p:ext uri="{BB962C8B-B14F-4D97-AF65-F5344CB8AC3E}">
        <p14:creationId xmlns:p14="http://schemas.microsoft.com/office/powerpoint/2010/main" val="25869140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52400"/>
            <a:ext cx="9144000" cy="381000"/>
          </a:xfrm>
        </p:spPr>
        <p:txBody>
          <a:bodyPr/>
          <a:lstStyle/>
          <a:p>
            <a:pPr algn="ctr"/>
            <a:r>
              <a:rPr lang="uk-UA" sz="2400" dirty="0" smtClean="0"/>
              <a:t>Занижені норми споживання газу для споживачів, що не мають лічильників</a:t>
            </a:r>
            <a:endParaRPr lang="uk-UA" sz="2400" dirty="0"/>
          </a:p>
        </p:txBody>
      </p:sp>
      <p:sp>
        <p:nvSpPr>
          <p:cNvPr id="4" name="Номер слайда 3"/>
          <p:cNvSpPr>
            <a:spLocks noGrp="1"/>
          </p:cNvSpPr>
          <p:nvPr>
            <p:ph type="sldNum" sz="quarter" idx="10"/>
          </p:nvPr>
        </p:nvSpPr>
        <p:spPr>
          <a:xfrm>
            <a:off x="0" y="6629400"/>
            <a:ext cx="7315200" cy="228600"/>
          </a:xfrm>
        </p:spPr>
        <p:txBody>
          <a:bodyPr/>
          <a:lstStyle/>
          <a:p>
            <a:pPr>
              <a:defRPr/>
            </a:pPr>
            <a:r>
              <a:rPr lang="en-US" sz="900" dirty="0" smtClean="0"/>
              <a:t>(</a:t>
            </a:r>
            <a:r>
              <a:rPr lang="en-US" sz="900" dirty="0"/>
              <a:t>C) “Agency Investments Management”   </a:t>
            </a:r>
            <a:r>
              <a:rPr lang="uk-UA" sz="900" dirty="0" smtClean="0"/>
              <a:t>19</a:t>
            </a:r>
            <a:r>
              <a:rPr lang="en-US" sz="900" dirty="0" smtClean="0"/>
              <a:t>.</a:t>
            </a:r>
            <a:r>
              <a:rPr lang="uk-UA" sz="900" dirty="0" smtClean="0"/>
              <a:t>06.</a:t>
            </a:r>
            <a:r>
              <a:rPr lang="en-US" sz="900" dirty="0" smtClean="0"/>
              <a:t>201</a:t>
            </a:r>
            <a:r>
              <a:rPr lang="uk-UA" sz="900" dirty="0"/>
              <a:t>7</a:t>
            </a:r>
            <a:r>
              <a:rPr lang="en-US" sz="900" dirty="0" smtClean="0"/>
              <a:t>                                        </a:t>
            </a:r>
            <a:r>
              <a:rPr lang="en-US" sz="900" dirty="0"/>
              <a:t>www.104.ua</a:t>
            </a:r>
          </a:p>
        </p:txBody>
      </p:sp>
      <p:sp>
        <p:nvSpPr>
          <p:cNvPr id="9" name="Объект 8"/>
          <p:cNvSpPr>
            <a:spLocks noGrp="1"/>
          </p:cNvSpPr>
          <p:nvPr>
            <p:ph idx="1"/>
          </p:nvPr>
        </p:nvSpPr>
        <p:spPr/>
        <p:txBody>
          <a:bodyPr/>
          <a:lstStyle/>
          <a:p>
            <a:pPr marL="0" lvl="4" indent="0">
              <a:spcBef>
                <a:spcPct val="50000"/>
              </a:spcBef>
              <a:buClr>
                <a:schemeClr val="bg1"/>
              </a:buClr>
              <a:buSzPct val="25000"/>
              <a:buNone/>
            </a:pPr>
            <a:endParaRPr lang="ru-RU" sz="1800" b="1" dirty="0" smtClean="0">
              <a:ln w="12700">
                <a:solidFill>
                  <a:schemeClr val="accent6">
                    <a:lumMod val="60000"/>
                    <a:lumOff val="40000"/>
                  </a:schemeClr>
                </a:solidFill>
                <a:prstDash val="solid"/>
              </a:ln>
              <a:solidFill>
                <a:schemeClr val="accent2">
                  <a:lumMod val="60000"/>
                  <a:lumOff val="40000"/>
                </a:schemeClr>
              </a:solidFill>
              <a:effectLst>
                <a:outerShdw blurRad="41275" dist="20320" dir="1800000" algn="tl" rotWithShape="0">
                  <a:srgbClr val="000000">
                    <a:alpha val="40000"/>
                  </a:srgbClr>
                </a:outerShdw>
              </a:effectLst>
            </a:endParaRPr>
          </a:p>
          <a:p>
            <a:pPr marL="0" indent="0">
              <a:buNone/>
            </a:pPr>
            <a:endParaRPr lang="ru-RU" sz="2800" dirty="0"/>
          </a:p>
        </p:txBody>
      </p:sp>
      <p:sp>
        <p:nvSpPr>
          <p:cNvPr id="3" name="TextBox 2"/>
          <p:cNvSpPr txBox="1"/>
          <p:nvPr/>
        </p:nvSpPr>
        <p:spPr>
          <a:xfrm>
            <a:off x="0" y="685800"/>
            <a:ext cx="9144000" cy="646331"/>
          </a:xfrm>
          <a:prstGeom prst="rect">
            <a:avLst/>
          </a:prstGeom>
          <a:noFill/>
        </p:spPr>
        <p:txBody>
          <a:bodyPr wrap="square" rtlCol="0">
            <a:spAutoFit/>
          </a:bodyPr>
          <a:lstStyle/>
          <a:p>
            <a:pPr algn="ctr"/>
            <a:r>
              <a:rPr lang="uk-UA" dirty="0" smtClean="0">
                <a:ln>
                  <a:solidFill>
                    <a:srgbClr val="002060"/>
                  </a:solidFill>
                </a:ln>
                <a:solidFill>
                  <a:srgbClr val="002060"/>
                </a:solidFill>
                <a:latin typeface="Calibri" panose="020F0502020204030204" pitchFamily="34" charset="0"/>
              </a:rPr>
              <a:t>Порівняння встановлених норм споживання з фактичною витратою </a:t>
            </a:r>
          </a:p>
          <a:p>
            <a:pPr algn="ctr"/>
            <a:r>
              <a:rPr lang="uk-UA" dirty="0" smtClean="0">
                <a:ln>
                  <a:solidFill>
                    <a:srgbClr val="002060"/>
                  </a:solidFill>
                </a:ln>
                <a:solidFill>
                  <a:srgbClr val="002060"/>
                </a:solidFill>
                <a:latin typeface="Calibri" panose="020F0502020204030204" pitchFamily="34" charset="0"/>
              </a:rPr>
              <a:t>(інформація надомного обліку, моніторинг 2016 - 2017)</a:t>
            </a:r>
            <a:endParaRPr lang="uk-UA" u="sng" dirty="0">
              <a:ln>
                <a:solidFill>
                  <a:srgbClr val="C00000"/>
                </a:solidFill>
              </a:ln>
              <a:solidFill>
                <a:srgbClr val="FF0000"/>
              </a:solidFill>
              <a:latin typeface="Calibri" panose="020F0502020204030204" pitchFamily="34" charset="0"/>
            </a:endParaRPr>
          </a:p>
        </p:txBody>
      </p:sp>
      <p:pic>
        <p:nvPicPr>
          <p:cNvPr id="6" name="Рисунок 5"/>
          <p:cNvPicPr>
            <a:picLocks noChangeAspect="1"/>
          </p:cNvPicPr>
          <p:nvPr/>
        </p:nvPicPr>
        <p:blipFill>
          <a:blip r:embed="rId2"/>
          <a:stretch>
            <a:fillRect/>
          </a:stretch>
        </p:blipFill>
        <p:spPr>
          <a:xfrm>
            <a:off x="0" y="1447800"/>
            <a:ext cx="9144000" cy="4572000"/>
          </a:xfrm>
          <a:prstGeom prst="rect">
            <a:avLst/>
          </a:prstGeom>
        </p:spPr>
      </p:pic>
    </p:spTree>
    <p:extLst>
      <p:ext uri="{BB962C8B-B14F-4D97-AF65-F5344CB8AC3E}">
        <p14:creationId xmlns:p14="http://schemas.microsoft.com/office/powerpoint/2010/main" val="3871087885"/>
      </p:ext>
    </p:extLst>
  </p:cSld>
  <p:clrMapOvr>
    <a:masterClrMapping/>
  </p:clrMapOvr>
  <p:timing>
    <p:tnLst>
      <p:par>
        <p:cTn id="1" dur="indefinite" restart="never" nodeType="tmRoot"/>
      </p:par>
    </p:tnLst>
  </p:timing>
</p:sld>
</file>

<file path=ppt/theme/theme1.xml><?xml version="1.0" encoding="utf-8"?>
<a:theme xmlns:a="http://schemas.openxmlformats.org/drawingml/2006/main" name="BPLG Template">
  <a:themeElements>
    <a:clrScheme name="BPLG Template 14">
      <a:dk1>
        <a:srgbClr val="000000"/>
      </a:dk1>
      <a:lt1>
        <a:srgbClr val="FFFFFF"/>
      </a:lt1>
      <a:dk2>
        <a:srgbClr val="FF233F"/>
      </a:dk2>
      <a:lt2>
        <a:srgbClr val="808080"/>
      </a:lt2>
      <a:accent1>
        <a:srgbClr val="DDDDDD"/>
      </a:accent1>
      <a:accent2>
        <a:srgbClr val="B80012"/>
      </a:accent2>
      <a:accent3>
        <a:srgbClr val="FFFFFF"/>
      </a:accent3>
      <a:accent4>
        <a:srgbClr val="000000"/>
      </a:accent4>
      <a:accent5>
        <a:srgbClr val="EBEBEB"/>
      </a:accent5>
      <a:accent6>
        <a:srgbClr val="A6000F"/>
      </a:accent6>
      <a:hlink>
        <a:srgbClr val="808080"/>
      </a:hlink>
      <a:folHlink>
        <a:srgbClr val="808080"/>
      </a:folHlink>
    </a:clrScheme>
    <a:fontScheme name="BPLG Template">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BPLG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PLG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PLG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PLG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PLG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PLG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PLG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PLG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PLG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PLG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PLG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PLG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PLG Template 13">
        <a:dk1>
          <a:srgbClr val="000000"/>
        </a:dk1>
        <a:lt1>
          <a:srgbClr val="FFFFFF"/>
        </a:lt1>
        <a:dk2>
          <a:srgbClr val="FF233F"/>
        </a:dk2>
        <a:lt2>
          <a:srgbClr val="808080"/>
        </a:lt2>
        <a:accent1>
          <a:srgbClr val="DDDDDD"/>
        </a:accent1>
        <a:accent2>
          <a:srgbClr val="333399"/>
        </a:accent2>
        <a:accent3>
          <a:srgbClr val="FFFFFF"/>
        </a:accent3>
        <a:accent4>
          <a:srgbClr val="000000"/>
        </a:accent4>
        <a:accent5>
          <a:srgbClr val="EBEBEB"/>
        </a:accent5>
        <a:accent6>
          <a:srgbClr val="2D2D8A"/>
        </a:accent6>
        <a:hlink>
          <a:srgbClr val="808080"/>
        </a:hlink>
        <a:folHlink>
          <a:srgbClr val="808080"/>
        </a:folHlink>
      </a:clrScheme>
      <a:clrMap bg1="lt1" tx1="dk1" bg2="lt2" tx2="dk2" accent1="accent1" accent2="accent2" accent3="accent3" accent4="accent4" accent5="accent5" accent6="accent6" hlink="hlink" folHlink="folHlink"/>
    </a:extraClrScheme>
    <a:extraClrScheme>
      <a:clrScheme name="BPLG Template 14">
        <a:dk1>
          <a:srgbClr val="000000"/>
        </a:dk1>
        <a:lt1>
          <a:srgbClr val="FFFFFF"/>
        </a:lt1>
        <a:dk2>
          <a:srgbClr val="FF233F"/>
        </a:dk2>
        <a:lt2>
          <a:srgbClr val="808080"/>
        </a:lt2>
        <a:accent1>
          <a:srgbClr val="DDDDDD"/>
        </a:accent1>
        <a:accent2>
          <a:srgbClr val="B80012"/>
        </a:accent2>
        <a:accent3>
          <a:srgbClr val="FFFFFF"/>
        </a:accent3>
        <a:accent4>
          <a:srgbClr val="000000"/>
        </a:accent4>
        <a:accent5>
          <a:srgbClr val="EBEBEB"/>
        </a:accent5>
        <a:accent6>
          <a:srgbClr val="A6000F"/>
        </a:accent6>
        <a:hlink>
          <a:srgbClr val="808080"/>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12670</TotalTime>
  <Words>1922</Words>
  <Application>Microsoft Office PowerPoint</Application>
  <PresentationFormat>Экран (4:3)</PresentationFormat>
  <Paragraphs>384</Paragraphs>
  <Slides>21</Slides>
  <Notes>7</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BPLG Template</vt:lpstr>
      <vt:lpstr>Презентация PowerPoint</vt:lpstr>
      <vt:lpstr>Структура газорозподільної галузі</vt:lpstr>
      <vt:lpstr>Структура власності газорозподільної галузі</vt:lpstr>
      <vt:lpstr>Проблеми газорозподільної галузі</vt:lpstr>
      <vt:lpstr>Презентация PowerPoint</vt:lpstr>
      <vt:lpstr>Хронічний дефіцит інвестиційних коштів загрожує надійності та безпечності газопостачання</vt:lpstr>
      <vt:lpstr> Наслідки встановлення  тарифу  нижче економічно  обґрунтованого  рівня</vt:lpstr>
      <vt:lpstr>Презентация PowerPoint</vt:lpstr>
      <vt:lpstr>Занижені норми споживання газу для споживачів, що не мають лічильників</vt:lpstr>
      <vt:lpstr>Відсутня перспектива встановлення тарифу на розподіл за RAB-регулюванням у найближчі роки</vt:lpstr>
      <vt:lpstr>Міфи газорозподільної галузі</vt:lpstr>
      <vt:lpstr>Міфи газорозподільної галузі</vt:lpstr>
      <vt:lpstr>Міфи газорозподільної галузі</vt:lpstr>
      <vt:lpstr>Міфи газорозподільної галузі</vt:lpstr>
      <vt:lpstr>Презентация PowerPoint</vt:lpstr>
      <vt:lpstr>Презентация PowerPoint</vt:lpstr>
      <vt:lpstr>Презентация PowerPoint</vt:lpstr>
      <vt:lpstr>Причини проблем і міфів газорозподільної галузі</vt:lpstr>
      <vt:lpstr>Пропозиції щодо нормалізації роботи газорозподільної галузі</vt:lpstr>
      <vt:lpstr>Презентация PowerPoint</vt:lpstr>
      <vt:lpstr>Презентация PowerPoint</vt:lpstr>
    </vt:vector>
  </TitlesOfParts>
  <Company>BPL Global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Official BPLG Presentation Template</dc:title>
  <dc:creator>Marketing</dc:creator>
  <cp:lastModifiedBy>Miroslav Bodnar</cp:lastModifiedBy>
  <cp:revision>1252</cp:revision>
  <cp:lastPrinted>2016-03-01T11:53:28Z</cp:lastPrinted>
  <dcterms:created xsi:type="dcterms:W3CDTF">2007-11-30T19:36:07Z</dcterms:created>
  <dcterms:modified xsi:type="dcterms:W3CDTF">2019-02-24T12:27:37Z</dcterms:modified>
</cp:coreProperties>
</file>