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5" r:id="rId12"/>
    <p:sldId id="266" r:id="rId13"/>
    <p:sldId id="272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887027838204169E-2"/>
          <c:y val="0.11259130844165338"/>
          <c:w val="0.95047122012228091"/>
          <c:h val="0.798507436816811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Всього активних учасників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347440944881857E-2"/>
                  <c:y val="-2.730731320964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E9-483F-970F-652BBBB83855}"/>
                </c:ext>
              </c:extLst>
            </c:dLbl>
            <c:dLbl>
              <c:idx val="1"/>
              <c:layout>
                <c:manualLayout>
                  <c:x val="2.9459481627295836E-3"/>
                  <c:y val="-2.0487294196455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E9-483F-970F-652BBBB83855}"/>
                </c:ext>
              </c:extLst>
            </c:dLbl>
            <c:dLbl>
              <c:idx val="2"/>
              <c:layout>
                <c:manualLayout>
                  <c:x val="1.3400907123451621E-2"/>
                  <c:y val="-1.8693424742003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E9-483F-970F-652BBBB83855}"/>
                </c:ext>
              </c:extLst>
            </c:dLbl>
            <c:dLbl>
              <c:idx val="3"/>
              <c:layout>
                <c:manualLayout>
                  <c:x val="4.5249436140525285E-3"/>
                  <c:y val="-2.7171077748439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E9-483F-970F-652BBBB83855}"/>
                </c:ext>
              </c:extLst>
            </c:dLbl>
            <c:dLbl>
              <c:idx val="4"/>
              <c:layout>
                <c:manualLayout>
                  <c:x val="1.461988304093568E-3"/>
                  <c:y val="-8.6627844053510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26-4BFB-B2FC-9B01263386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Аркуш1!$B$1:$F$1</c:f>
              <c:strCache>
                <c:ptCount val="5"/>
                <c:pt idx="0">
                  <c:v>Липень</c:v>
                </c:pt>
                <c:pt idx="1">
                  <c:v>Серпень</c:v>
                </c:pt>
                <c:pt idx="2">
                  <c:v>Вересень</c:v>
                </c:pt>
                <c:pt idx="3">
                  <c:v>Жовтень</c:v>
                </c:pt>
                <c:pt idx="4">
                  <c:v>Листопад</c:v>
                </c:pt>
              </c:strCache>
            </c:strRef>
          </c:cat>
          <c:val>
            <c:numRef>
              <c:f>Аркуш1!$B$2:$F$2</c:f>
              <c:numCache>
                <c:formatCode>General</c:formatCode>
                <c:ptCount val="5"/>
                <c:pt idx="0">
                  <c:v>259</c:v>
                </c:pt>
                <c:pt idx="1">
                  <c:v>279</c:v>
                </c:pt>
                <c:pt idx="2">
                  <c:v>295</c:v>
                </c:pt>
                <c:pt idx="3">
                  <c:v>321</c:v>
                </c:pt>
                <c:pt idx="4">
                  <c:v>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9-483F-970F-652BBBB83855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Всього договорів на участь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73E-2"/>
                  <c:y val="-1.257861427580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E9-483F-970F-652BBBB83855}"/>
                </c:ext>
              </c:extLst>
            </c:dLbl>
            <c:dLbl>
              <c:idx val="1"/>
              <c:layout>
                <c:manualLayout>
                  <c:x val="5.2083333333333382E-3"/>
                  <c:y val="-1.2578614275802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E9-483F-970F-652BBBB83855}"/>
                </c:ext>
              </c:extLst>
            </c:dLbl>
            <c:dLbl>
              <c:idx val="2"/>
              <c:layout>
                <c:manualLayout>
                  <c:x val="1.0145738361652168E-2"/>
                  <c:y val="-1.6295356838506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AE9-483F-970F-652BBBB83855}"/>
                </c:ext>
              </c:extLst>
            </c:dLbl>
            <c:dLbl>
              <c:idx val="3"/>
              <c:layout>
                <c:manualLayout>
                  <c:x val="1.6718834817844579E-2"/>
                  <c:y val="-6.27032558920473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985893956190988E-2"/>
                      <c:h val="7.87361939236940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AE9-483F-970F-652BBBB83855}"/>
                </c:ext>
              </c:extLst>
            </c:dLbl>
            <c:dLbl>
              <c:idx val="4"/>
              <c:layout>
                <c:manualLayout>
                  <c:x val="1.6081871345029149E-2"/>
                  <c:y val="-2.3100758414269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26-4BFB-B2FC-9B01263386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Аркуш1!$B$1:$F$1</c:f>
              <c:strCache>
                <c:ptCount val="5"/>
                <c:pt idx="0">
                  <c:v>Липень</c:v>
                </c:pt>
                <c:pt idx="1">
                  <c:v>Серпень</c:v>
                </c:pt>
                <c:pt idx="2">
                  <c:v>Вересень</c:v>
                </c:pt>
                <c:pt idx="3">
                  <c:v>Жовтень</c:v>
                </c:pt>
                <c:pt idx="4">
                  <c:v>Листопад</c:v>
                </c:pt>
              </c:strCache>
            </c:strRef>
          </c:cat>
          <c:val>
            <c:numRef>
              <c:f>Аркуш1!$B$3:$F$3</c:f>
              <c:numCache>
                <c:formatCode>General</c:formatCode>
                <c:ptCount val="5"/>
                <c:pt idx="0">
                  <c:v>277</c:v>
                </c:pt>
                <c:pt idx="1">
                  <c:v>298</c:v>
                </c:pt>
                <c:pt idx="2">
                  <c:v>314</c:v>
                </c:pt>
                <c:pt idx="3">
                  <c:v>340</c:v>
                </c:pt>
                <c:pt idx="4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AE9-483F-970F-652BBBB838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5068800"/>
        <c:axId val="105086976"/>
        <c:axId val="0"/>
      </c:bar3DChart>
      <c:catAx>
        <c:axId val="1050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086976"/>
        <c:crosses val="autoZero"/>
        <c:auto val="1"/>
        <c:lblAlgn val="ctr"/>
        <c:lblOffset val="100"/>
        <c:noMultiLvlLbl val="0"/>
      </c:catAx>
      <c:valAx>
        <c:axId val="105086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0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88743841230372"/>
          <c:y val="0.12848945458704811"/>
          <c:w val="0.75670487673497711"/>
          <c:h val="6.7211059258992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887027838204149E-2"/>
          <c:y val="3.0830315648935173E-2"/>
          <c:w val="0.95047122012228091"/>
          <c:h val="0.84043615106948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Споживання по Україні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  <a:sp3d contourW="9525">
              <a:contourClr>
                <a:schemeClr val="tx1">
                  <a:lumMod val="85000"/>
                  <a:lumOff val="15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Аркуш1!$B$1:$F$1</c:f>
              <c:strCache>
                <c:ptCount val="5"/>
                <c:pt idx="0">
                  <c:v>Липень</c:v>
                </c:pt>
                <c:pt idx="1">
                  <c:v>Серпень</c:v>
                </c:pt>
                <c:pt idx="2">
                  <c:v>Вересень</c:v>
                </c:pt>
                <c:pt idx="3">
                  <c:v>Жовтень</c:v>
                </c:pt>
                <c:pt idx="4">
                  <c:v>Листопад</c:v>
                </c:pt>
              </c:strCache>
            </c:strRef>
          </c:cat>
          <c:val>
            <c:numRef>
              <c:f>Аркуш1!$B$2:$F$2</c:f>
              <c:numCache>
                <c:formatCode>#,##0.00</c:formatCode>
                <c:ptCount val="5"/>
                <c:pt idx="0">
                  <c:v>11525603</c:v>
                </c:pt>
                <c:pt idx="1">
                  <c:v>11641091</c:v>
                </c:pt>
                <c:pt idx="2">
                  <c:v>11253651</c:v>
                </c:pt>
                <c:pt idx="3">
                  <c:v>12502096</c:v>
                </c:pt>
                <c:pt idx="4">
                  <c:v>13320514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A8-48A8-9D85-E4AABCD0ED91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Обсяг торгів РДН та ВДР</c:v>
                </c:pt>
              </c:strCache>
            </c:strRef>
          </c:tx>
          <c:spPr>
            <a:solidFill>
              <a:srgbClr val="FFFF99"/>
            </a:solidFill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  <a:sp3d contourW="9525">
              <a:contourClr>
                <a:schemeClr val="bg1">
                  <a:lumMod val="5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0617695704061293E-3"/>
                  <c:y val="0.206670704623460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57602B6-FB76-47C1-A3B1-460512482B75}" type="VALUE">
                      <a:rPr lang="en-US" smtClean="0"/>
                      <a:pPr>
                        <a:defRPr/>
                      </a:pPr>
                      <a:t>[ЗНАЧЕННЯ]</a:t>
                    </a:fld>
                    <a:r>
                      <a:rPr lang="en-US" dirty="0"/>
                      <a:t> 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38,63%</a:t>
                    </a:r>
                  </a:p>
                </c:rich>
              </c:tx>
              <c:spPr>
                <a:solidFill>
                  <a:schemeClr val="accent3">
                    <a:lumMod val="40000"/>
                    <a:lumOff val="60000"/>
                    <a:alpha val="71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54166666666667"/>
                      <c:h val="0.141074130806622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A8-48A8-9D85-E4AABCD0ED91}"/>
                </c:ext>
              </c:extLst>
            </c:dLbl>
            <c:dLbl>
              <c:idx val="1"/>
              <c:layout>
                <c:manualLayout>
                  <c:x val="1.0628299364586209E-3"/>
                  <c:y val="0.178767817484352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BD3309-28F9-4F9C-8DA7-8D11E30E18B3}" type="VALUE">
                      <a:rPr lang="en-US" smtClean="0"/>
                      <a:pPr>
                        <a:defRPr/>
                      </a:pPr>
                      <a:t>[ЗНАЧЕННЯ]</a:t>
                    </a:fld>
                    <a:r>
                      <a:rPr lang="en-US" dirty="0"/>
                      <a:t> 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33,82%</a:t>
                    </a:r>
                  </a:p>
                </c:rich>
              </c:tx>
              <c:spPr>
                <a:solidFill>
                  <a:schemeClr val="accent3">
                    <a:lumMod val="40000"/>
                    <a:lumOff val="60000"/>
                    <a:alpha val="71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53521651716117"/>
                      <c:h val="0.141005451241671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0A8-48A8-9D85-E4AABCD0ED91}"/>
                </c:ext>
              </c:extLst>
            </c:dLbl>
            <c:dLbl>
              <c:idx val="2"/>
              <c:layout>
                <c:manualLayout>
                  <c:x val="3.7840777548014378E-3"/>
                  <c:y val="0.196793458509993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31A38A2-AF20-4DC5-8E7F-E7DF13FD4C0F}" type="VALUE">
                      <a:rPr lang="en-US" smtClean="0"/>
                      <a:pPr>
                        <a:defRPr/>
                      </a:pPr>
                      <a:t>[ЗНАЧЕННЯ]</a:t>
                    </a:fld>
                    <a:r>
                      <a:rPr lang="en-US" dirty="0"/>
                      <a:t> 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37,30%</a:t>
                    </a:r>
                  </a:p>
                </c:rich>
              </c:tx>
              <c:spPr>
                <a:solidFill>
                  <a:schemeClr val="accent3">
                    <a:lumMod val="40000"/>
                    <a:lumOff val="60000"/>
                    <a:alpha val="71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53521651716117"/>
                      <c:h val="0.141005451241671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A8-48A8-9D85-E4AABCD0ED91}"/>
                </c:ext>
              </c:extLst>
            </c:dLbl>
            <c:dLbl>
              <c:idx val="3"/>
              <c:layout>
                <c:manualLayout>
                  <c:x val="4.5684888059032867E-3"/>
                  <c:y val="0.170137290530991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29D7DE7-03ED-4056-9773-8357E611B400}" type="VALUE">
                      <a:rPr lang="en-US" smtClean="0"/>
                      <a:pPr>
                        <a:defRPr/>
                      </a:pPr>
                      <a:t>[ЗНАЧЕННЯ]</a:t>
                    </a:fld>
                    <a:r>
                      <a:rPr lang="en-US" dirty="0"/>
                      <a:t> </a:t>
                    </a:r>
                  </a:p>
                  <a:p>
                    <a:pPr>
                      <a:defRPr/>
                    </a:pPr>
                    <a:r>
                      <a:rPr lang="en-US" dirty="0"/>
                      <a:t>30,05%</a:t>
                    </a:r>
                  </a:p>
                </c:rich>
              </c:tx>
              <c:spPr>
                <a:solidFill>
                  <a:schemeClr val="accent3">
                    <a:lumMod val="40000"/>
                    <a:lumOff val="60000"/>
                    <a:alpha val="71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53521651716117"/>
                      <c:h val="0.141005451241671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0A8-48A8-9D85-E4AABCD0ED91}"/>
                </c:ext>
              </c:extLst>
            </c:dLbl>
            <c:dLbl>
              <c:idx val="4"/>
              <c:layout>
                <c:manualLayout>
                  <c:x val="1.4754185018867828E-3"/>
                  <c:y val="0.20166585907530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425EA20-075C-4A52-A9AF-835EE41547E5}" type="VALUE">
                      <a:rPr lang="en-US" smtClean="0"/>
                      <a:pPr>
                        <a:defRPr/>
                      </a:pPr>
                      <a:t>[ЗНАЧЕННЯ]</a:t>
                    </a:fld>
                    <a:endParaRPr lang="en-US" dirty="0"/>
                  </a:p>
                  <a:p>
                    <a:pPr>
                      <a:defRPr/>
                    </a:pPr>
                    <a:r>
                      <a:rPr lang="en-US" sz="1197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32,58%</a:t>
                    </a:r>
                  </a:p>
                </c:rich>
              </c:tx>
              <c:spPr>
                <a:solidFill>
                  <a:schemeClr val="accent3">
                    <a:lumMod val="40000"/>
                    <a:lumOff val="60000"/>
                    <a:alpha val="71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53521651716117"/>
                      <c:h val="0.141005451241671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0A8-48A8-9D85-E4AABCD0ED91}"/>
                </c:ext>
              </c:extLst>
            </c:dLbl>
            <c:spPr>
              <a:solidFill>
                <a:schemeClr val="accent3">
                  <a:lumMod val="40000"/>
                  <a:lumOff val="60000"/>
                  <a:alpha val="71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Аркуш1!$B$1:$F$1</c:f>
              <c:strCache>
                <c:ptCount val="5"/>
                <c:pt idx="0">
                  <c:v>Липень</c:v>
                </c:pt>
                <c:pt idx="1">
                  <c:v>Серпень</c:v>
                </c:pt>
                <c:pt idx="2">
                  <c:v>Вересень</c:v>
                </c:pt>
                <c:pt idx="3">
                  <c:v>Жовтень</c:v>
                </c:pt>
                <c:pt idx="4">
                  <c:v>Листопад</c:v>
                </c:pt>
              </c:strCache>
            </c:strRef>
          </c:cat>
          <c:val>
            <c:numRef>
              <c:f>Аркуш1!$B$3:$F$3</c:f>
              <c:numCache>
                <c:formatCode>#,##0.00</c:formatCode>
                <c:ptCount val="5"/>
                <c:pt idx="0">
                  <c:v>4452025.3999999994</c:v>
                </c:pt>
                <c:pt idx="1">
                  <c:v>3936735.8999999994</c:v>
                </c:pt>
                <c:pt idx="2">
                  <c:v>4197497.5000000009</c:v>
                </c:pt>
                <c:pt idx="3">
                  <c:v>3757179.3000000012</c:v>
                </c:pt>
                <c:pt idx="4">
                  <c:v>4339442.8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A8-48A8-9D85-E4AABCD0ED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49468800"/>
        <c:axId val="249470336"/>
        <c:axId val="0"/>
      </c:bar3DChart>
      <c:catAx>
        <c:axId val="2494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249470336"/>
        <c:crosses val="autoZero"/>
        <c:auto val="1"/>
        <c:lblAlgn val="ctr"/>
        <c:lblOffset val="100"/>
        <c:noMultiLvlLbl val="0"/>
      </c:catAx>
      <c:valAx>
        <c:axId val="2494703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4946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bg1"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1303587051623"/>
          <c:y val="0"/>
          <c:w val="0.79991207349081361"/>
          <c:h val="0.885242456195240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Липень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Інші</c:v>
                </c:pt>
                <c:pt idx="2">
                  <c:v>ТЕЦ</c:v>
                </c:pt>
                <c:pt idx="3">
                  <c:v>ГЕС</c:v>
                </c:pt>
                <c:pt idx="4">
                  <c:v>ТЕС</c:v>
                </c:pt>
                <c:pt idx="5">
                  <c:v>АЕС</c:v>
                </c:pt>
                <c:pt idx="6">
                  <c:v>Гарантований покупець</c:v>
                </c:pt>
              </c:strCache>
            </c:strRef>
          </c:cat>
          <c:val>
            <c:numRef>
              <c:f>Аркуш1!$B$2:$B$8</c:f>
              <c:numCache>
                <c:formatCode>#,##0.0</c:formatCode>
                <c:ptCount val="7"/>
                <c:pt idx="0">
                  <c:v>0</c:v>
                </c:pt>
                <c:pt idx="1">
                  <c:v>214866.6</c:v>
                </c:pt>
                <c:pt idx="2">
                  <c:v>169529.60000000001</c:v>
                </c:pt>
                <c:pt idx="3">
                  <c:v>354656.3</c:v>
                </c:pt>
                <c:pt idx="4">
                  <c:v>815569.3</c:v>
                </c:pt>
                <c:pt idx="5">
                  <c:v>687880.2</c:v>
                </c:pt>
                <c:pt idx="6">
                  <c:v>2105153.7000000002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C4-43B6-9AC8-DB1EE99E756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Серпень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Інші</c:v>
                </c:pt>
                <c:pt idx="2">
                  <c:v>ТЕЦ</c:v>
                </c:pt>
                <c:pt idx="3">
                  <c:v>ГЕС</c:v>
                </c:pt>
                <c:pt idx="4">
                  <c:v>ТЕС</c:v>
                </c:pt>
                <c:pt idx="5">
                  <c:v>АЕС</c:v>
                </c:pt>
                <c:pt idx="6">
                  <c:v>Гарантований покупець</c:v>
                </c:pt>
              </c:strCache>
            </c:strRef>
          </c:cat>
          <c:val>
            <c:numRef>
              <c:f>Аркуш1!$C$2:$C$8</c:f>
              <c:numCache>
                <c:formatCode>#,##0.0</c:formatCode>
                <c:ptCount val="7"/>
                <c:pt idx="0">
                  <c:v>0</c:v>
                </c:pt>
                <c:pt idx="1">
                  <c:v>321722.5</c:v>
                </c:pt>
                <c:pt idx="2">
                  <c:v>124355.4</c:v>
                </c:pt>
                <c:pt idx="3">
                  <c:v>321704</c:v>
                </c:pt>
                <c:pt idx="4">
                  <c:v>495068.6</c:v>
                </c:pt>
                <c:pt idx="5">
                  <c:v>577276.30000000005</c:v>
                </c:pt>
                <c:pt idx="6">
                  <c:v>1975301.5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C4-43B6-9AC8-DB1EE99E756A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Вересень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Інші</c:v>
                </c:pt>
                <c:pt idx="2">
                  <c:v>ТЕЦ</c:v>
                </c:pt>
                <c:pt idx="3">
                  <c:v>ГЕС</c:v>
                </c:pt>
                <c:pt idx="4">
                  <c:v>ТЕС</c:v>
                </c:pt>
                <c:pt idx="5">
                  <c:v>АЕС</c:v>
                </c:pt>
                <c:pt idx="6">
                  <c:v>Гарантований покупець</c:v>
                </c:pt>
              </c:strCache>
            </c:strRef>
          </c:cat>
          <c:val>
            <c:numRef>
              <c:f>Аркуш1!$D$2:$D$8</c:f>
              <c:numCache>
                <c:formatCode>#,##0.0</c:formatCode>
                <c:ptCount val="7"/>
                <c:pt idx="0">
                  <c:v>0</c:v>
                </c:pt>
                <c:pt idx="1">
                  <c:v>311909.40000000002</c:v>
                </c:pt>
                <c:pt idx="2">
                  <c:v>98765.5</c:v>
                </c:pt>
                <c:pt idx="3">
                  <c:v>239215.5</c:v>
                </c:pt>
                <c:pt idx="4">
                  <c:v>473787.8</c:v>
                </c:pt>
                <c:pt idx="5">
                  <c:v>802279</c:v>
                </c:pt>
                <c:pt idx="6">
                  <c:v>2162821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C4-43B6-9AC8-DB1EE99E756A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Жовтень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Інші</c:v>
                </c:pt>
                <c:pt idx="2">
                  <c:v>ТЕЦ</c:v>
                </c:pt>
                <c:pt idx="3">
                  <c:v>ГЕС</c:v>
                </c:pt>
                <c:pt idx="4">
                  <c:v>ТЕС</c:v>
                </c:pt>
                <c:pt idx="5">
                  <c:v>АЕС</c:v>
                </c:pt>
                <c:pt idx="6">
                  <c:v>Гарантований покупець</c:v>
                </c:pt>
              </c:strCache>
            </c:strRef>
          </c:cat>
          <c:val>
            <c:numRef>
              <c:f>Аркуш1!$E$2:$E$8</c:f>
              <c:numCache>
                <c:formatCode>#,##0.0</c:formatCode>
                <c:ptCount val="7"/>
                <c:pt idx="0">
                  <c:v>0</c:v>
                </c:pt>
                <c:pt idx="1">
                  <c:v>513947.2</c:v>
                </c:pt>
                <c:pt idx="2">
                  <c:v>142995.6</c:v>
                </c:pt>
                <c:pt idx="3">
                  <c:v>288455.90000000002</c:v>
                </c:pt>
                <c:pt idx="4">
                  <c:v>338924.5</c:v>
                </c:pt>
                <c:pt idx="5">
                  <c:v>1014312</c:v>
                </c:pt>
                <c:pt idx="6">
                  <c:v>1361281.3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C4-43B6-9AC8-DB1EE99E756A}"/>
            </c:ext>
          </c:extLst>
        </c:ser>
        <c:ser>
          <c:idx val="4"/>
          <c:order val="4"/>
          <c:tx>
            <c:strRef>
              <c:f>Аркуш1!$F$1</c:f>
              <c:strCache>
                <c:ptCount val="1"/>
                <c:pt idx="0">
                  <c:v>Листопад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4"/>
              <c:layout>
                <c:manualLayout>
                  <c:x val="-1.38888888888891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87-42F4-B8B3-9C4FC8343393}"/>
                </c:ext>
              </c:extLst>
            </c:dLbl>
            <c:dLbl>
              <c:idx val="5"/>
              <c:layout>
                <c:manualLayout>
                  <c:x val="-2.7777777777777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87-42F4-B8B3-9C4FC83433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Інші</c:v>
                </c:pt>
                <c:pt idx="2">
                  <c:v>ТЕЦ</c:v>
                </c:pt>
                <c:pt idx="3">
                  <c:v>ГЕС</c:v>
                </c:pt>
                <c:pt idx="4">
                  <c:v>ТЕС</c:v>
                </c:pt>
                <c:pt idx="5">
                  <c:v>АЕС</c:v>
                </c:pt>
                <c:pt idx="6">
                  <c:v>Гарантований покупець</c:v>
                </c:pt>
              </c:strCache>
            </c:strRef>
          </c:cat>
          <c:val>
            <c:numRef>
              <c:f>Аркуш1!$F$2:$F$8</c:f>
              <c:numCache>
                <c:formatCode>#,##0.0</c:formatCode>
                <c:ptCount val="7"/>
                <c:pt idx="0">
                  <c:v>3167</c:v>
                </c:pt>
                <c:pt idx="1">
                  <c:v>347641</c:v>
                </c:pt>
                <c:pt idx="2">
                  <c:v>162093.20000000001</c:v>
                </c:pt>
                <c:pt idx="3">
                  <c:v>352824.4</c:v>
                </c:pt>
                <c:pt idx="4">
                  <c:v>671570.8</c:v>
                </c:pt>
                <c:pt idx="5">
                  <c:v>505519.8</c:v>
                </c:pt>
                <c:pt idx="6">
                  <c:v>2094260.8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7-42F4-B8B3-9C4FC834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43346688"/>
        <c:axId val="143345152"/>
      </c:barChart>
      <c:valAx>
        <c:axId val="143345152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3346688"/>
        <c:crosses val="autoZero"/>
        <c:crossBetween val="between"/>
      </c:valAx>
      <c:catAx>
        <c:axId val="143346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3345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05938320209976"/>
          <c:y val="0.94310038297525389"/>
          <c:w val="0.47832556867891513"/>
          <c:h val="4.9624672030777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94917934146534"/>
          <c:y val="1.2077991012626637E-3"/>
          <c:w val="0.78486675084574586"/>
          <c:h val="0.8601847647517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Липень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ОСП</c:v>
                </c:pt>
                <c:pt idx="2">
                  <c:v>Виробники</c:v>
                </c:pt>
                <c:pt idx="3">
                  <c:v>Гарантований                                покупець</c:v>
                </c:pt>
                <c:pt idx="4">
                  <c:v>ОСР</c:v>
                </c:pt>
                <c:pt idx="5">
                  <c:v>ПУП*</c:v>
                </c:pt>
                <c:pt idx="6">
                  <c:v>Постачальники</c:v>
                </c:pt>
              </c:strCache>
            </c:strRef>
          </c:cat>
          <c:val>
            <c:numRef>
              <c:f>Аркуш1!$B$2:$B$8</c:f>
              <c:numCache>
                <c:formatCode>#,##0.0</c:formatCode>
                <c:ptCount val="7"/>
                <c:pt idx="0">
                  <c:v>0</c:v>
                </c:pt>
                <c:pt idx="1">
                  <c:v>58939.8</c:v>
                </c:pt>
                <c:pt idx="2">
                  <c:v>87927.4</c:v>
                </c:pt>
                <c:pt idx="3">
                  <c:v>124160.5</c:v>
                </c:pt>
                <c:pt idx="4">
                  <c:v>226760.3</c:v>
                </c:pt>
                <c:pt idx="5">
                  <c:v>1568852.9</c:v>
                </c:pt>
                <c:pt idx="6">
                  <c:v>2281014.7999999998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5-42B8-AEE7-7A8A59A38B87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Серпень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ОСП</c:v>
                </c:pt>
                <c:pt idx="2">
                  <c:v>Виробники</c:v>
                </c:pt>
                <c:pt idx="3">
                  <c:v>Гарантований                                покупець</c:v>
                </c:pt>
                <c:pt idx="4">
                  <c:v>ОСР</c:v>
                </c:pt>
                <c:pt idx="5">
                  <c:v>ПУП*</c:v>
                </c:pt>
                <c:pt idx="6">
                  <c:v>Постачальники</c:v>
                </c:pt>
              </c:strCache>
            </c:strRef>
          </c:cat>
          <c:val>
            <c:numRef>
              <c:f>Аркуш1!$C$2:$C$8</c:f>
              <c:numCache>
                <c:formatCode>#,##0.0</c:formatCode>
                <c:ptCount val="7"/>
                <c:pt idx="0">
                  <c:v>0</c:v>
                </c:pt>
                <c:pt idx="1">
                  <c:v>33261.4</c:v>
                </c:pt>
                <c:pt idx="2">
                  <c:v>92080.400000000009</c:v>
                </c:pt>
                <c:pt idx="3">
                  <c:v>88731.1</c:v>
                </c:pt>
                <c:pt idx="4">
                  <c:v>148307.29999999999</c:v>
                </c:pt>
                <c:pt idx="5">
                  <c:v>1479672.2000000002</c:v>
                </c:pt>
                <c:pt idx="6">
                  <c:v>1973375.8999999997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5-42B8-AEE7-7A8A59A38B87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Вересень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ОСП</c:v>
                </c:pt>
                <c:pt idx="2">
                  <c:v>Виробники</c:v>
                </c:pt>
                <c:pt idx="3">
                  <c:v>Гарантований                                покупець</c:v>
                </c:pt>
                <c:pt idx="4">
                  <c:v>ОСР</c:v>
                </c:pt>
                <c:pt idx="5">
                  <c:v>ПУП*</c:v>
                </c:pt>
                <c:pt idx="6">
                  <c:v>Постачальники</c:v>
                </c:pt>
              </c:strCache>
            </c:strRef>
          </c:cat>
          <c:val>
            <c:numRef>
              <c:f>Аркуш1!$D$2:$D$8</c:f>
              <c:numCache>
                <c:formatCode>#,##0.0</c:formatCode>
                <c:ptCount val="7"/>
                <c:pt idx="0">
                  <c:v>0</c:v>
                </c:pt>
                <c:pt idx="1">
                  <c:v>47526.5</c:v>
                </c:pt>
                <c:pt idx="2">
                  <c:v>79879.399999999994</c:v>
                </c:pt>
                <c:pt idx="3">
                  <c:v>113023.7</c:v>
                </c:pt>
                <c:pt idx="4">
                  <c:v>69694.500000000015</c:v>
                </c:pt>
                <c:pt idx="5">
                  <c:v>1056106.4000000001</c:v>
                </c:pt>
                <c:pt idx="6">
                  <c:v>2722547.6999999993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A5-42B8-AEE7-7A8A59A38B87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Жовтень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ОСП</c:v>
                </c:pt>
                <c:pt idx="2">
                  <c:v>Виробники</c:v>
                </c:pt>
                <c:pt idx="3">
                  <c:v>Гарантований                                покупець</c:v>
                </c:pt>
                <c:pt idx="4">
                  <c:v>ОСР</c:v>
                </c:pt>
                <c:pt idx="5">
                  <c:v>ПУП*</c:v>
                </c:pt>
                <c:pt idx="6">
                  <c:v>Постачальники</c:v>
                </c:pt>
              </c:strCache>
            </c:strRef>
          </c:cat>
          <c:val>
            <c:numRef>
              <c:f>Аркуш1!$E$2:$E$8</c:f>
              <c:numCache>
                <c:formatCode>#,##0.0</c:formatCode>
                <c:ptCount val="7"/>
                <c:pt idx="0">
                  <c:v>0</c:v>
                </c:pt>
                <c:pt idx="1">
                  <c:v>55205.8</c:v>
                </c:pt>
                <c:pt idx="2">
                  <c:v>129970.3</c:v>
                </c:pt>
                <c:pt idx="3">
                  <c:v>134061.1</c:v>
                </c:pt>
                <c:pt idx="4">
                  <c:v>86934.1</c:v>
                </c:pt>
                <c:pt idx="5">
                  <c:v>867598.7</c:v>
                </c:pt>
                <c:pt idx="6">
                  <c:v>2386146.5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A5-42B8-AEE7-7A8A59A38B87}"/>
            </c:ext>
          </c:extLst>
        </c:ser>
        <c:ser>
          <c:idx val="4"/>
          <c:order val="4"/>
          <c:tx>
            <c:strRef>
              <c:f>Аркуш1!$F$1</c:f>
              <c:strCache>
                <c:ptCount val="1"/>
                <c:pt idx="0">
                  <c:v>Листопад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Аркуш1!$A$2:$A$8</c:f>
              <c:strCache>
                <c:ptCount val="7"/>
                <c:pt idx="0">
                  <c:v>Трейдери</c:v>
                </c:pt>
                <c:pt idx="1">
                  <c:v>ОСП</c:v>
                </c:pt>
                <c:pt idx="2">
                  <c:v>Виробники</c:v>
                </c:pt>
                <c:pt idx="3">
                  <c:v>Гарантований                                покупець</c:v>
                </c:pt>
                <c:pt idx="4">
                  <c:v>ОСР</c:v>
                </c:pt>
                <c:pt idx="5">
                  <c:v>ПУП*</c:v>
                </c:pt>
                <c:pt idx="6">
                  <c:v>Постачальники</c:v>
                </c:pt>
              </c:strCache>
            </c:strRef>
          </c:cat>
          <c:val>
            <c:numRef>
              <c:f>Аркуш1!$F$2:$F$8</c:f>
              <c:numCache>
                <c:formatCode>#,##0.0</c:formatCode>
                <c:ptCount val="7"/>
                <c:pt idx="0">
                  <c:v>75347.100000000006</c:v>
                </c:pt>
                <c:pt idx="1">
                  <c:v>31219.200000000001</c:v>
                </c:pt>
                <c:pt idx="2">
                  <c:v>100851.4</c:v>
                </c:pt>
                <c:pt idx="3">
                  <c:v>161261.79999999999</c:v>
                </c:pt>
                <c:pt idx="4">
                  <c:v>101911.9</c:v>
                </c:pt>
                <c:pt idx="5">
                  <c:v>1277075.6000000001</c:v>
                </c:pt>
                <c:pt idx="6">
                  <c:v>2389410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20-4C5D-AE29-310B1B5E9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31924352"/>
        <c:axId val="105399424"/>
      </c:barChart>
      <c:valAx>
        <c:axId val="10539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1924352"/>
        <c:crosses val="autoZero"/>
        <c:crossBetween val="between"/>
      </c:valAx>
      <c:catAx>
        <c:axId val="13192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5399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uk-UA" sz="1600" b="1" i="0" baseline="0" dirty="0" smtClean="0">
                <a:effectLst/>
              </a:rPr>
              <a:t>Середньозважені ціни на РДН</a:t>
            </a:r>
            <a:endParaRPr lang="uk-UA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125270525394876"/>
          <c:y val="9.2159181833267184E-2"/>
          <c:w val="0.65156167979002622"/>
          <c:h val="0.747769296169281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Липень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Аркуш1!$B$2:$D$2</c:f>
              <c:numCache>
                <c:formatCode>#,##0.00</c:formatCode>
                <c:ptCount val="3"/>
                <c:pt idx="0">
                  <c:v>1639.71</c:v>
                </c:pt>
                <c:pt idx="1">
                  <c:v>1698.34</c:v>
                </c:pt>
                <c:pt idx="2">
                  <c:v>1643.48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A2-4F39-AC89-2B63ABC2D147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Серпень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Аркуш1!$B$3:$D$3</c:f>
              <c:numCache>
                <c:formatCode>#,##0.00</c:formatCode>
                <c:ptCount val="3"/>
                <c:pt idx="0">
                  <c:v>1669.44</c:v>
                </c:pt>
                <c:pt idx="1">
                  <c:v>1856.24</c:v>
                </c:pt>
                <c:pt idx="2">
                  <c:v>1679.09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A2-4F39-AC89-2B63ABC2D147}"/>
            </c:ext>
          </c:extLst>
        </c:ser>
        <c:ser>
          <c:idx val="2"/>
          <c:order val="2"/>
          <c:tx>
            <c:strRef>
              <c:f>Аркуш1!$A$4</c:f>
              <c:strCache>
                <c:ptCount val="1"/>
                <c:pt idx="0">
                  <c:v>Вересень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Аркуш1!$B$4:$D$4</c:f>
              <c:numCache>
                <c:formatCode>#,##0.00</c:formatCode>
                <c:ptCount val="3"/>
                <c:pt idx="0">
                  <c:v>1604.67</c:v>
                </c:pt>
                <c:pt idx="1">
                  <c:v>1911.38</c:v>
                </c:pt>
                <c:pt idx="2">
                  <c:v>1623.41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A2-4F39-AC89-2B63ABC2D147}"/>
            </c:ext>
          </c:extLst>
        </c:ser>
        <c:ser>
          <c:idx val="3"/>
          <c:order val="3"/>
          <c:tx>
            <c:strRef>
              <c:f>Аркуш1!$A$5</c:f>
              <c:strCache>
                <c:ptCount val="1"/>
                <c:pt idx="0">
                  <c:v>Жовтень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lIns="0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7A15-4ABD-B26D-22EF8B6CDC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Аркуш1!$B$5:$D$5</c:f>
              <c:numCache>
                <c:formatCode>#,##0.00</c:formatCode>
                <c:ptCount val="3"/>
                <c:pt idx="0">
                  <c:v>1533.16</c:v>
                </c:pt>
                <c:pt idx="1">
                  <c:v>1875.85</c:v>
                </c:pt>
                <c:pt idx="2">
                  <c:v>1562.2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A2-4F39-AC89-2B63ABC2D147}"/>
            </c:ext>
          </c:extLst>
        </c:ser>
        <c:ser>
          <c:idx val="4"/>
          <c:order val="4"/>
          <c:tx>
            <c:strRef>
              <c:f>Аркуш1!$A$6</c:f>
              <c:strCache>
                <c:ptCount val="1"/>
                <c:pt idx="0">
                  <c:v>Листопад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6000" tIns="19050" rIns="0" bIns="19050" anchor="ctr" anchorCtr="0">
                  <a:noAutofit/>
                </a:bodyPr>
                <a:lstStyle/>
                <a:p>
                  <a:pPr algn="l">
                    <a:defRPr sz="1200">
                      <a:solidFill>
                        <a:schemeClr val="bg1"/>
                      </a:solidFill>
                    </a:defRPr>
                  </a:pPr>
                  <a:endParaRPr lang="uk-UA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2815-47E6-9F20-F4E72F24A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Аркуш1!$B$6:$D$6</c:f>
              <c:numCache>
                <c:formatCode>#,##0.00</c:formatCode>
                <c:ptCount val="3"/>
                <c:pt idx="0">
                  <c:v>1320.3491923440931</c:v>
                </c:pt>
                <c:pt idx="1">
                  <c:v>1787.5291803550872</c:v>
                </c:pt>
                <c:pt idx="2">
                  <c:v>1367.5511318208485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5-47E6-9F20-F4E72F24A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44134528"/>
        <c:axId val="144136064"/>
      </c:barChart>
      <c:catAx>
        <c:axId val="14413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4136064"/>
        <c:crosses val="autoZero"/>
        <c:auto val="0"/>
        <c:lblAlgn val="ctr"/>
        <c:lblOffset val="100"/>
        <c:noMultiLvlLbl val="0"/>
      </c:catAx>
      <c:valAx>
        <c:axId val="144136064"/>
        <c:scaling>
          <c:orientation val="minMax"/>
          <c:max val="2000"/>
          <c:min val="1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4134528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effectLst/>
        </a:defRPr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uk-UA" sz="1600" b="1" i="0" baseline="0" dirty="0" smtClean="0">
                <a:effectLst/>
              </a:rPr>
              <a:t>Середньозважені ціни на ВДР</a:t>
            </a:r>
            <a:endParaRPr lang="uk-UA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711306214332581"/>
          <c:y val="9.6355341374874198E-2"/>
          <c:w val="0.61965596675872825"/>
          <c:h val="0.743573129177093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Липень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Аркуш1!$B$2:$D$2</c:f>
              <c:numCache>
                <c:formatCode>#,##0.00</c:formatCode>
                <c:ptCount val="3"/>
                <c:pt idx="0">
                  <c:v>1835.27</c:v>
                </c:pt>
                <c:pt idx="1">
                  <c:v>1733.01</c:v>
                </c:pt>
                <c:pt idx="2">
                  <c:v>1819.64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2F-467D-B72E-84AC72C67C4E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Серпень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Аркуш1!$B$3:$D$3</c:f>
              <c:numCache>
                <c:formatCode>#,##0.00</c:formatCode>
                <c:ptCount val="3"/>
                <c:pt idx="0">
                  <c:v>1754.57</c:v>
                </c:pt>
                <c:pt idx="1">
                  <c:v>1940.57</c:v>
                </c:pt>
                <c:pt idx="2">
                  <c:v>1802.71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2F-467D-B72E-84AC72C67C4E}"/>
            </c:ext>
          </c:extLst>
        </c:ser>
        <c:ser>
          <c:idx val="2"/>
          <c:order val="2"/>
          <c:tx>
            <c:strRef>
              <c:f>Аркуш1!$A$4</c:f>
              <c:strCache>
                <c:ptCount val="1"/>
                <c:pt idx="0">
                  <c:v>Вересень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Аркуш1!$B$4:$D$4</c:f>
              <c:numCache>
                <c:formatCode>#,##0.00</c:formatCode>
                <c:ptCount val="3"/>
                <c:pt idx="0">
                  <c:v>1772.94</c:v>
                </c:pt>
                <c:pt idx="1">
                  <c:v>1746.58</c:v>
                </c:pt>
                <c:pt idx="2">
                  <c:v>1766.9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2F-467D-B72E-84AC72C67C4E}"/>
            </c:ext>
          </c:extLst>
        </c:ser>
        <c:ser>
          <c:idx val="3"/>
          <c:order val="3"/>
          <c:tx>
            <c:strRef>
              <c:f>Аркуш1!$A$5</c:f>
              <c:strCache>
                <c:ptCount val="1"/>
                <c:pt idx="0">
                  <c:v>Жовтень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  <a:extrusionClr>
                <a:prstClr val="black"/>
              </a:extrusionClr>
              <a:contourClr>
                <a:prstClr val="black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Аркуш1!$B$5:$D$5</c:f>
              <c:numCache>
                <c:formatCode>#,##0.00</c:formatCode>
                <c:ptCount val="3"/>
                <c:pt idx="0">
                  <c:v>1692.1</c:v>
                </c:pt>
                <c:pt idx="1">
                  <c:v>1729.25</c:v>
                </c:pt>
                <c:pt idx="2">
                  <c:v>1700.73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2F-467D-B72E-84AC72C67C4E}"/>
            </c:ext>
          </c:extLst>
        </c:ser>
        <c:ser>
          <c:idx val="4"/>
          <c:order val="4"/>
          <c:tx>
            <c:strRef>
              <c:f>Аркуш1!$A$6</c:f>
              <c:strCache>
                <c:ptCount val="1"/>
                <c:pt idx="0">
                  <c:v>Листопад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Аркуш1!$B$1:$D$1</c:f>
              <c:strCache>
                <c:ptCount val="3"/>
                <c:pt idx="0">
                  <c:v>ОЕС України</c:v>
                </c:pt>
                <c:pt idx="1">
                  <c:v>Острів                          Бурштинської ТЕС</c:v>
                </c:pt>
                <c:pt idx="2">
                  <c:v>Всього</c:v>
                </c:pt>
              </c:strCache>
            </c:strRef>
          </c:cat>
          <c:val>
            <c:numRef>
              <c:f>Аркуш1!$B$6:$D$6</c:f>
              <c:numCache>
                <c:formatCode>#,##0.00</c:formatCode>
                <c:ptCount val="3"/>
                <c:pt idx="0">
                  <c:v>1242.6683493726728</c:v>
                </c:pt>
                <c:pt idx="1">
                  <c:v>1450.9932045370006</c:v>
                </c:pt>
                <c:pt idx="2">
                  <c:v>1260.1033717159721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C-4801-A1B1-66811C236F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44257024"/>
        <c:axId val="144258560"/>
      </c:barChart>
      <c:catAx>
        <c:axId val="14425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4258560"/>
        <c:crosses val="autoZero"/>
        <c:auto val="0"/>
        <c:lblAlgn val="ctr"/>
        <c:lblOffset val="100"/>
        <c:noMultiLvlLbl val="0"/>
      </c:catAx>
      <c:valAx>
        <c:axId val="144258560"/>
        <c:scaling>
          <c:orientation val="minMax"/>
          <c:min val="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4257024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effectLst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95200599925009E-2"/>
          <c:y val="2.735821925997094E-2"/>
          <c:w val="0.93177132270230922"/>
          <c:h val="0.7528583415102813"/>
        </c:manualLayout>
      </c:layout>
      <c:lineChart>
        <c:grouping val="standar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Середньозважена ціна РДН ОЕС, грн/МВт.г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-1.4453781512605042E-2"/>
                  <c:y val="-2.84810910544008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E4-495A-824C-1A286416D41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10-4396-9945-EE47350FAC3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3-4211-9196-614BFAAAFBE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3-4211-9196-614BFAAAFBE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83-4211-9196-614BFAAAFBE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F83-4211-9196-614BFAAAFBE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F83-4211-9196-614BFAAAFBED}"/>
                </c:ext>
              </c:extLst>
            </c:dLbl>
            <c:dLbl>
              <c:idx val="44"/>
              <c:layout>
                <c:manualLayout>
                  <c:x val="-1.963938331238007E-2"/>
                  <c:y val="2.8515199070538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E4-495A-824C-1A286416D416}"/>
                </c:ext>
              </c:extLst>
            </c:dLbl>
            <c:dLbl>
              <c:idx val="5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E4-495A-824C-1A286416D416}"/>
                </c:ext>
              </c:extLst>
            </c:dLbl>
            <c:dLbl>
              <c:idx val="59"/>
              <c:layout>
                <c:manualLayout>
                  <c:x val="-6.5077085952491232E-2"/>
                  <c:y val="1.572523156650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E4-495A-824C-1A286416D416}"/>
                </c:ext>
              </c:extLst>
            </c:dLbl>
            <c:dLbl>
              <c:idx val="61"/>
              <c:layout>
                <c:manualLayout>
                  <c:x val="-3.8466441694788252E-2"/>
                  <c:y val="3.3964044406482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E4-495A-824C-1A286416D416}"/>
                </c:ext>
              </c:extLst>
            </c:dLbl>
            <c:dLbl>
              <c:idx val="67"/>
              <c:layout>
                <c:manualLayout>
                  <c:x val="-2.9356403978914401E-2"/>
                  <c:y val="1.7115941045550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E4-495A-824C-1A286416D416}"/>
                </c:ext>
              </c:extLst>
            </c:dLbl>
            <c:numFmt formatCode="#,##0.00" sourceLinked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Аркуш1!$B$1:$BQ$1</c:f>
              <c:strCache>
                <c:ptCount val="68"/>
                <c:pt idx="0">
                  <c:v>1.10</c:v>
                </c:pt>
                <c:pt idx="1">
                  <c:v>2.10</c:v>
                </c:pt>
                <c:pt idx="2">
                  <c:v>3.10</c:v>
                </c:pt>
                <c:pt idx="3">
                  <c:v>4.10</c:v>
                </c:pt>
                <c:pt idx="4">
                  <c:v>5.10</c:v>
                </c:pt>
                <c:pt idx="5">
                  <c:v>6.10</c:v>
                </c:pt>
                <c:pt idx="6">
                  <c:v>7.10</c:v>
                </c:pt>
                <c:pt idx="7">
                  <c:v>8.10</c:v>
                </c:pt>
                <c:pt idx="8">
                  <c:v>9.10</c:v>
                </c:pt>
                <c:pt idx="9">
                  <c:v>10.10</c:v>
                </c:pt>
                <c:pt idx="10">
                  <c:v>11.10</c:v>
                </c:pt>
                <c:pt idx="11">
                  <c:v>12.10</c:v>
                </c:pt>
                <c:pt idx="12">
                  <c:v>13.10</c:v>
                </c:pt>
                <c:pt idx="13">
                  <c:v>14.10</c:v>
                </c:pt>
                <c:pt idx="14">
                  <c:v>15.10</c:v>
                </c:pt>
                <c:pt idx="15">
                  <c:v>16.10</c:v>
                </c:pt>
                <c:pt idx="16">
                  <c:v>17.10</c:v>
                </c:pt>
                <c:pt idx="17">
                  <c:v>18.10</c:v>
                </c:pt>
                <c:pt idx="18">
                  <c:v>19.10</c:v>
                </c:pt>
                <c:pt idx="19">
                  <c:v>20.10</c:v>
                </c:pt>
                <c:pt idx="20">
                  <c:v>21.10</c:v>
                </c:pt>
                <c:pt idx="21">
                  <c:v>22.10</c:v>
                </c:pt>
                <c:pt idx="22">
                  <c:v>23.10</c:v>
                </c:pt>
                <c:pt idx="23">
                  <c:v>24.10</c:v>
                </c:pt>
                <c:pt idx="24">
                  <c:v>25.10</c:v>
                </c:pt>
                <c:pt idx="25">
                  <c:v>26.10</c:v>
                </c:pt>
                <c:pt idx="26">
                  <c:v>27.10</c:v>
                </c:pt>
                <c:pt idx="27">
                  <c:v>28.10</c:v>
                </c:pt>
                <c:pt idx="28">
                  <c:v>29.10</c:v>
                </c:pt>
                <c:pt idx="29">
                  <c:v>30.10</c:v>
                </c:pt>
                <c:pt idx="30">
                  <c:v>31.10</c:v>
                </c:pt>
                <c:pt idx="31">
                  <c:v>1.11</c:v>
                </c:pt>
                <c:pt idx="32">
                  <c:v>2.11</c:v>
                </c:pt>
                <c:pt idx="33">
                  <c:v>3.11</c:v>
                </c:pt>
                <c:pt idx="34">
                  <c:v>4.11</c:v>
                </c:pt>
                <c:pt idx="35">
                  <c:v>5.11</c:v>
                </c:pt>
                <c:pt idx="36">
                  <c:v>6.11</c:v>
                </c:pt>
                <c:pt idx="37">
                  <c:v>7.11</c:v>
                </c:pt>
                <c:pt idx="38">
                  <c:v>8.11</c:v>
                </c:pt>
                <c:pt idx="39">
                  <c:v>9.11</c:v>
                </c:pt>
                <c:pt idx="40">
                  <c:v>10.11</c:v>
                </c:pt>
                <c:pt idx="41">
                  <c:v>11.11</c:v>
                </c:pt>
                <c:pt idx="42">
                  <c:v>12.11</c:v>
                </c:pt>
                <c:pt idx="43">
                  <c:v>13.11</c:v>
                </c:pt>
                <c:pt idx="44">
                  <c:v>14.11</c:v>
                </c:pt>
                <c:pt idx="45">
                  <c:v>15.11</c:v>
                </c:pt>
                <c:pt idx="46">
                  <c:v>16.11</c:v>
                </c:pt>
                <c:pt idx="47">
                  <c:v>17.11</c:v>
                </c:pt>
                <c:pt idx="48">
                  <c:v>18.11</c:v>
                </c:pt>
                <c:pt idx="49">
                  <c:v>19.11</c:v>
                </c:pt>
                <c:pt idx="50">
                  <c:v>20.11</c:v>
                </c:pt>
                <c:pt idx="51">
                  <c:v>21.11</c:v>
                </c:pt>
                <c:pt idx="52">
                  <c:v>22.11</c:v>
                </c:pt>
                <c:pt idx="53">
                  <c:v>23.11</c:v>
                </c:pt>
                <c:pt idx="54">
                  <c:v>24.11</c:v>
                </c:pt>
                <c:pt idx="55">
                  <c:v>25.11</c:v>
                </c:pt>
                <c:pt idx="56">
                  <c:v>26.11</c:v>
                </c:pt>
                <c:pt idx="57">
                  <c:v>27.11</c:v>
                </c:pt>
                <c:pt idx="58">
                  <c:v>28.11</c:v>
                </c:pt>
                <c:pt idx="59">
                  <c:v>29.11</c:v>
                </c:pt>
                <c:pt idx="60">
                  <c:v>30.11</c:v>
                </c:pt>
                <c:pt idx="61">
                  <c:v>1.12</c:v>
                </c:pt>
                <c:pt idx="62">
                  <c:v>2.12</c:v>
                </c:pt>
                <c:pt idx="63">
                  <c:v>3.12</c:v>
                </c:pt>
                <c:pt idx="64">
                  <c:v>4.12</c:v>
                </c:pt>
                <c:pt idx="65">
                  <c:v>5.12</c:v>
                </c:pt>
                <c:pt idx="66">
                  <c:v>6.12</c:v>
                </c:pt>
                <c:pt idx="67">
                  <c:v>7.12</c:v>
                </c:pt>
              </c:strCache>
            </c:strRef>
          </c:cat>
          <c:val>
            <c:numRef>
              <c:f>Аркуш1!$B$2:$BQ$2</c:f>
              <c:numCache>
                <c:formatCode>#,##0.00</c:formatCode>
                <c:ptCount val="68"/>
                <c:pt idx="0">
                  <c:v>1627.7771305914775</c:v>
                </c:pt>
                <c:pt idx="1">
                  <c:v>1596.4299559077767</c:v>
                </c:pt>
                <c:pt idx="2">
                  <c:v>1573.4142124233792</c:v>
                </c:pt>
                <c:pt idx="3">
                  <c:v>1577.4671541363739</c:v>
                </c:pt>
                <c:pt idx="4">
                  <c:v>1605.5143906331966</c:v>
                </c:pt>
                <c:pt idx="5">
                  <c:v>1600.4357113925046</c:v>
                </c:pt>
                <c:pt idx="6">
                  <c:v>1654.0267872656461</c:v>
                </c:pt>
                <c:pt idx="7">
                  <c:v>1546.1643935232946</c:v>
                </c:pt>
                <c:pt idx="8">
                  <c:v>1628.4767551794387</c:v>
                </c:pt>
                <c:pt idx="9">
                  <c:v>1626.2776349436945</c:v>
                </c:pt>
                <c:pt idx="10">
                  <c:v>1617.4309960402136</c:v>
                </c:pt>
                <c:pt idx="11">
                  <c:v>1612.8045542293889</c:v>
                </c:pt>
                <c:pt idx="12">
                  <c:v>1445.2604021289949</c:v>
                </c:pt>
                <c:pt idx="13" formatCode="General">
                  <c:v>1524.0131066142599</c:v>
                </c:pt>
                <c:pt idx="14">
                  <c:v>1518.8823929981561</c:v>
                </c:pt>
                <c:pt idx="15">
                  <c:v>1503.9691908649795</c:v>
                </c:pt>
                <c:pt idx="16">
                  <c:v>1530.3856460735299</c:v>
                </c:pt>
                <c:pt idx="17">
                  <c:v>1600.9893772818948</c:v>
                </c:pt>
                <c:pt idx="18">
                  <c:v>1485.7373374219176</c:v>
                </c:pt>
                <c:pt idx="19">
                  <c:v>1487.3219702267247</c:v>
                </c:pt>
                <c:pt idx="20" formatCode="General">
                  <c:v>1510.8699043643378</c:v>
                </c:pt>
                <c:pt idx="21" formatCode="General">
                  <c:v>1472.2566214393321</c:v>
                </c:pt>
                <c:pt idx="22" formatCode="General">
                  <c:v>1538.1864132764692</c:v>
                </c:pt>
                <c:pt idx="23" formatCode="General">
                  <c:v>1504.4825062097173</c:v>
                </c:pt>
                <c:pt idx="24" formatCode="General">
                  <c:v>1383.7156589742503</c:v>
                </c:pt>
                <c:pt idx="25" formatCode="General">
                  <c:v>1357.8840594815795</c:v>
                </c:pt>
                <c:pt idx="26" formatCode="General">
                  <c:v>1396.372391037499</c:v>
                </c:pt>
                <c:pt idx="27" formatCode="General">
                  <c:v>1489.2667347038196</c:v>
                </c:pt>
                <c:pt idx="28" formatCode="General">
                  <c:v>1534.498060182706</c:v>
                </c:pt>
                <c:pt idx="29" formatCode="General">
                  <c:v>1561.9447562466635</c:v>
                </c:pt>
                <c:pt idx="30" formatCode="General">
                  <c:v>1541.8429035943782</c:v>
                </c:pt>
                <c:pt idx="31" formatCode="General">
                  <c:v>1453.4308051211081</c:v>
                </c:pt>
                <c:pt idx="32" formatCode="General">
                  <c:v>1409.3440823898941</c:v>
                </c:pt>
                <c:pt idx="33" formatCode="General">
                  <c:v>1403.6894879241565</c:v>
                </c:pt>
                <c:pt idx="34" formatCode="General">
                  <c:v>1392.423408781586</c:v>
                </c:pt>
                <c:pt idx="35" formatCode="General">
                  <c:v>1388.017280479716</c:v>
                </c:pt>
                <c:pt idx="36" formatCode="General">
                  <c:v>1434.7496890129869</c:v>
                </c:pt>
                <c:pt idx="37" formatCode="General">
                  <c:v>1480.1724104692864</c:v>
                </c:pt>
                <c:pt idx="38" formatCode="General">
                  <c:v>1399.1149338759442</c:v>
                </c:pt>
                <c:pt idx="39" formatCode="General">
                  <c:v>1229.0891901792747</c:v>
                </c:pt>
                <c:pt idx="40" formatCode="General">
                  <c:v>1218.3053472043566</c:v>
                </c:pt>
                <c:pt idx="41" formatCode="General">
                  <c:v>1398.8342741358979</c:v>
                </c:pt>
                <c:pt idx="42" formatCode="General">
                  <c:v>1366.0369585488452</c:v>
                </c:pt>
                <c:pt idx="43" formatCode="General">
                  <c:v>1331.544114773053</c:v>
                </c:pt>
                <c:pt idx="44" formatCode="General">
                  <c:v>919.80160784040493</c:v>
                </c:pt>
                <c:pt idx="45" formatCode="General">
                  <c:v>1344.2137304341466</c:v>
                </c:pt>
                <c:pt idx="46" formatCode="General">
                  <c:v>1435.0548905982332</c:v>
                </c:pt>
                <c:pt idx="47" formatCode="General">
                  <c:v>1161.3120711187885</c:v>
                </c:pt>
                <c:pt idx="48" formatCode="General">
                  <c:v>1243.8059783591495</c:v>
                </c:pt>
                <c:pt idx="49" formatCode="General">
                  <c:v>1307.7341311164673</c:v>
                </c:pt>
                <c:pt idx="50" formatCode="General">
                  <c:v>1284.7270304183623</c:v>
                </c:pt>
                <c:pt idx="51" formatCode="General">
                  <c:v>1169.1492053155669</c:v>
                </c:pt>
                <c:pt idx="52" formatCode="General">
                  <c:v>1324.3139441609565</c:v>
                </c:pt>
                <c:pt idx="53" formatCode="General">
                  <c:v>1327.7772587171801</c:v>
                </c:pt>
                <c:pt idx="54" formatCode="General">
                  <c:v>1382.033820810934</c:v>
                </c:pt>
                <c:pt idx="55" formatCode="General">
                  <c:v>1461.9787565652694</c:v>
                </c:pt>
                <c:pt idx="56" formatCode="General">
                  <c:v>1350.0963448730338</c:v>
                </c:pt>
                <c:pt idx="57" formatCode="General">
                  <c:v>1234.2870551262235</c:v>
                </c:pt>
                <c:pt idx="58" formatCode="General">
                  <c:v>1328.2110032477344</c:v>
                </c:pt>
                <c:pt idx="59" formatCode="General">
                  <c:v>898.39954437747929</c:v>
                </c:pt>
                <c:pt idx="60" formatCode="General">
                  <c:v>1263.9040061194653</c:v>
                </c:pt>
                <c:pt idx="61" formatCode="General">
                  <c:v>860.42109110412332</c:v>
                </c:pt>
                <c:pt idx="62" formatCode="General">
                  <c:v>1159.4703554165815</c:v>
                </c:pt>
                <c:pt idx="63" formatCode="General">
                  <c:v>1019.3939155320597</c:v>
                </c:pt>
                <c:pt idx="64" formatCode="General">
                  <c:v>845.69139437771753</c:v>
                </c:pt>
                <c:pt idx="65" formatCode="General">
                  <c:v>922.67420129144625</c:v>
                </c:pt>
                <c:pt idx="66" formatCode="General">
                  <c:v>918.69766637330417</c:v>
                </c:pt>
                <c:pt idx="67" formatCode="General">
                  <c:v>772.79274158985675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83-4211-9196-614BFAAAFBED}"/>
            </c:ext>
          </c:extLst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Середньозважена ціна РДН БуОс, грн/МВт.г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Аркуш1!$B$1:$BQ$1</c:f>
              <c:strCache>
                <c:ptCount val="68"/>
                <c:pt idx="0">
                  <c:v>1.10</c:v>
                </c:pt>
                <c:pt idx="1">
                  <c:v>2.10</c:v>
                </c:pt>
                <c:pt idx="2">
                  <c:v>3.10</c:v>
                </c:pt>
                <c:pt idx="3">
                  <c:v>4.10</c:v>
                </c:pt>
                <c:pt idx="4">
                  <c:v>5.10</c:v>
                </c:pt>
                <c:pt idx="5">
                  <c:v>6.10</c:v>
                </c:pt>
                <c:pt idx="6">
                  <c:v>7.10</c:v>
                </c:pt>
                <c:pt idx="7">
                  <c:v>8.10</c:v>
                </c:pt>
                <c:pt idx="8">
                  <c:v>9.10</c:v>
                </c:pt>
                <c:pt idx="9">
                  <c:v>10.10</c:v>
                </c:pt>
                <c:pt idx="10">
                  <c:v>11.10</c:v>
                </c:pt>
                <c:pt idx="11">
                  <c:v>12.10</c:v>
                </c:pt>
                <c:pt idx="12">
                  <c:v>13.10</c:v>
                </c:pt>
                <c:pt idx="13">
                  <c:v>14.10</c:v>
                </c:pt>
                <c:pt idx="14">
                  <c:v>15.10</c:v>
                </c:pt>
                <c:pt idx="15">
                  <c:v>16.10</c:v>
                </c:pt>
                <c:pt idx="16">
                  <c:v>17.10</c:v>
                </c:pt>
                <c:pt idx="17">
                  <c:v>18.10</c:v>
                </c:pt>
                <c:pt idx="18">
                  <c:v>19.10</c:v>
                </c:pt>
                <c:pt idx="19">
                  <c:v>20.10</c:v>
                </c:pt>
                <c:pt idx="20">
                  <c:v>21.10</c:v>
                </c:pt>
                <c:pt idx="21">
                  <c:v>22.10</c:v>
                </c:pt>
                <c:pt idx="22">
                  <c:v>23.10</c:v>
                </c:pt>
                <c:pt idx="23">
                  <c:v>24.10</c:v>
                </c:pt>
                <c:pt idx="24">
                  <c:v>25.10</c:v>
                </c:pt>
                <c:pt idx="25">
                  <c:v>26.10</c:v>
                </c:pt>
                <c:pt idx="26">
                  <c:v>27.10</c:v>
                </c:pt>
                <c:pt idx="27">
                  <c:v>28.10</c:v>
                </c:pt>
                <c:pt idx="28">
                  <c:v>29.10</c:v>
                </c:pt>
                <c:pt idx="29">
                  <c:v>30.10</c:v>
                </c:pt>
                <c:pt idx="30">
                  <c:v>31.10</c:v>
                </c:pt>
                <c:pt idx="31">
                  <c:v>1.11</c:v>
                </c:pt>
                <c:pt idx="32">
                  <c:v>2.11</c:v>
                </c:pt>
                <c:pt idx="33">
                  <c:v>3.11</c:v>
                </c:pt>
                <c:pt idx="34">
                  <c:v>4.11</c:v>
                </c:pt>
                <c:pt idx="35">
                  <c:v>5.11</c:v>
                </c:pt>
                <c:pt idx="36">
                  <c:v>6.11</c:v>
                </c:pt>
                <c:pt idx="37">
                  <c:v>7.11</c:v>
                </c:pt>
                <c:pt idx="38">
                  <c:v>8.11</c:v>
                </c:pt>
                <c:pt idx="39">
                  <c:v>9.11</c:v>
                </c:pt>
                <c:pt idx="40">
                  <c:v>10.11</c:v>
                </c:pt>
                <c:pt idx="41">
                  <c:v>11.11</c:v>
                </c:pt>
                <c:pt idx="42">
                  <c:v>12.11</c:v>
                </c:pt>
                <c:pt idx="43">
                  <c:v>13.11</c:v>
                </c:pt>
                <c:pt idx="44">
                  <c:v>14.11</c:v>
                </c:pt>
                <c:pt idx="45">
                  <c:v>15.11</c:v>
                </c:pt>
                <c:pt idx="46">
                  <c:v>16.11</c:v>
                </c:pt>
                <c:pt idx="47">
                  <c:v>17.11</c:v>
                </c:pt>
                <c:pt idx="48">
                  <c:v>18.11</c:v>
                </c:pt>
                <c:pt idx="49">
                  <c:v>19.11</c:v>
                </c:pt>
                <c:pt idx="50">
                  <c:v>20.11</c:v>
                </c:pt>
                <c:pt idx="51">
                  <c:v>21.11</c:v>
                </c:pt>
                <c:pt idx="52">
                  <c:v>22.11</c:v>
                </c:pt>
                <c:pt idx="53">
                  <c:v>23.11</c:v>
                </c:pt>
                <c:pt idx="54">
                  <c:v>24.11</c:v>
                </c:pt>
                <c:pt idx="55">
                  <c:v>25.11</c:v>
                </c:pt>
                <c:pt idx="56">
                  <c:v>26.11</c:v>
                </c:pt>
                <c:pt idx="57">
                  <c:v>27.11</c:v>
                </c:pt>
                <c:pt idx="58">
                  <c:v>28.11</c:v>
                </c:pt>
                <c:pt idx="59">
                  <c:v>29.11</c:v>
                </c:pt>
                <c:pt idx="60">
                  <c:v>30.11</c:v>
                </c:pt>
                <c:pt idx="61">
                  <c:v>1.12</c:v>
                </c:pt>
                <c:pt idx="62">
                  <c:v>2.12</c:v>
                </c:pt>
                <c:pt idx="63">
                  <c:v>3.12</c:v>
                </c:pt>
                <c:pt idx="64">
                  <c:v>4.12</c:v>
                </c:pt>
                <c:pt idx="65">
                  <c:v>5.12</c:v>
                </c:pt>
                <c:pt idx="66">
                  <c:v>6.12</c:v>
                </c:pt>
                <c:pt idx="67">
                  <c:v>7.12</c:v>
                </c:pt>
              </c:strCache>
            </c:strRef>
          </c:cat>
          <c:val>
            <c:numRef>
              <c:f>Аркуш1!$B$3:$BQ$3</c:f>
              <c:numCache>
                <c:formatCode>#,##0.00</c:formatCode>
                <c:ptCount val="68"/>
                <c:pt idx="0">
                  <c:v>1956.5268552696111</c:v>
                </c:pt>
                <c:pt idx="1">
                  <c:v>1919.1196894073157</c:v>
                </c:pt>
                <c:pt idx="2">
                  <c:v>1941.0599460102756</c:v>
                </c:pt>
                <c:pt idx="3">
                  <c:v>1990.3440614381395</c:v>
                </c:pt>
                <c:pt idx="4">
                  <c:v>1836.8661907125313</c:v>
                </c:pt>
                <c:pt idx="5">
                  <c:v>1964.8602074330165</c:v>
                </c:pt>
                <c:pt idx="6">
                  <c:v>1954.7900997728209</c:v>
                </c:pt>
                <c:pt idx="7">
                  <c:v>1968.3356167014158</c:v>
                </c:pt>
                <c:pt idx="8">
                  <c:v>1956.8883792952788</c:v>
                </c:pt>
                <c:pt idx="9">
                  <c:v>1913.3097673653926</c:v>
                </c:pt>
                <c:pt idx="10">
                  <c:v>1925.2764462531952</c:v>
                </c:pt>
                <c:pt idx="11">
                  <c:v>1734.7249138948146</c:v>
                </c:pt>
                <c:pt idx="12">
                  <c:v>1878.8474510899346</c:v>
                </c:pt>
                <c:pt idx="13">
                  <c:v>1943.270512411121</c:v>
                </c:pt>
                <c:pt idx="14">
                  <c:v>1959.1620984299518</c:v>
                </c:pt>
                <c:pt idx="15">
                  <c:v>1939.8252963655129</c:v>
                </c:pt>
                <c:pt idx="16">
                  <c:v>1981.5614479542082</c:v>
                </c:pt>
                <c:pt idx="17">
                  <c:v>1962.710173291784</c:v>
                </c:pt>
                <c:pt idx="18">
                  <c:v>1892.3834614120815</c:v>
                </c:pt>
                <c:pt idx="19">
                  <c:v>1772.7488420746442</c:v>
                </c:pt>
                <c:pt idx="20" formatCode="General">
                  <c:v>1983.4395225201424</c:v>
                </c:pt>
                <c:pt idx="21" formatCode="General">
                  <c:v>1981.5345429694173</c:v>
                </c:pt>
                <c:pt idx="22" formatCode="General">
                  <c:v>1841.1625965462529</c:v>
                </c:pt>
                <c:pt idx="23" formatCode="General">
                  <c:v>1842.0938051447019</c:v>
                </c:pt>
                <c:pt idx="24" formatCode="General">
                  <c:v>1814.6747752063311</c:v>
                </c:pt>
                <c:pt idx="25" formatCode="General">
                  <c:v>1745.3673310936917</c:v>
                </c:pt>
                <c:pt idx="26" formatCode="General">
                  <c:v>1812.2761721757879</c:v>
                </c:pt>
                <c:pt idx="27" formatCode="General">
                  <c:v>1764.0153979715578</c:v>
                </c:pt>
                <c:pt idx="28" formatCode="General">
                  <c:v>1770.9320039515931</c:v>
                </c:pt>
                <c:pt idx="29" formatCode="General">
                  <c:v>1990.6135483615012</c:v>
                </c:pt>
                <c:pt idx="30" formatCode="General">
                  <c:v>1973.2649297696196</c:v>
                </c:pt>
                <c:pt idx="31" formatCode="General">
                  <c:v>1834.1908836183341</c:v>
                </c:pt>
                <c:pt idx="32" formatCode="General">
                  <c:v>1751.227686003213</c:v>
                </c:pt>
                <c:pt idx="33" formatCode="General">
                  <c:v>1758.7368122433743</c:v>
                </c:pt>
                <c:pt idx="34" formatCode="General">
                  <c:v>1833.3486000839503</c:v>
                </c:pt>
                <c:pt idx="35" formatCode="General">
                  <c:v>1802.8636068003129</c:v>
                </c:pt>
                <c:pt idx="36" formatCode="General">
                  <c:v>1655.5505417764596</c:v>
                </c:pt>
                <c:pt idx="37" formatCode="General">
                  <c:v>1581.6110805452292</c:v>
                </c:pt>
                <c:pt idx="38" formatCode="General">
                  <c:v>1733.2466594766418</c:v>
                </c:pt>
                <c:pt idx="39" formatCode="General">
                  <c:v>1520.0120408305786</c:v>
                </c:pt>
                <c:pt idx="40" formatCode="General">
                  <c:v>1433.58959845343</c:v>
                </c:pt>
                <c:pt idx="41" formatCode="General">
                  <c:v>1850.9429457839851</c:v>
                </c:pt>
                <c:pt idx="42" formatCode="General">
                  <c:v>1599.5574921477596</c:v>
                </c:pt>
                <c:pt idx="43" formatCode="General">
                  <c:v>1578.6619887600916</c:v>
                </c:pt>
                <c:pt idx="44" formatCode="General">
                  <c:v>1770.3910762032085</c:v>
                </c:pt>
                <c:pt idx="45" formatCode="General">
                  <c:v>1617.6611050135432</c:v>
                </c:pt>
                <c:pt idx="46" formatCode="General">
                  <c:v>1863.149229957756</c:v>
                </c:pt>
                <c:pt idx="47" formatCode="General">
                  <c:v>1727.5744182631197</c:v>
                </c:pt>
                <c:pt idx="48" formatCode="General">
                  <c:v>1869.1291424563219</c:v>
                </c:pt>
                <c:pt idx="49" formatCode="General">
                  <c:v>1839.5396202705522</c:v>
                </c:pt>
                <c:pt idx="50" formatCode="General">
                  <c:v>1942.5436970209221</c:v>
                </c:pt>
                <c:pt idx="51" formatCode="General">
                  <c:v>1980.5465226161705</c:v>
                </c:pt>
                <c:pt idx="52" formatCode="General">
                  <c:v>1980.5452960415566</c:v>
                </c:pt>
                <c:pt idx="53" formatCode="General">
                  <c:v>1840.5481710666033</c:v>
                </c:pt>
                <c:pt idx="54" formatCode="General">
                  <c:v>1609.2133613537119</c:v>
                </c:pt>
                <c:pt idx="55" formatCode="General">
                  <c:v>1860.8398905090769</c:v>
                </c:pt>
                <c:pt idx="56" formatCode="General">
                  <c:v>1882.6380455680398</c:v>
                </c:pt>
                <c:pt idx="57" formatCode="General">
                  <c:v>1853.0638887059797</c:v>
                </c:pt>
                <c:pt idx="58" formatCode="General">
                  <c:v>1888.1347089901267</c:v>
                </c:pt>
                <c:pt idx="59" formatCode="General">
                  <c:v>1727.1972887455017</c:v>
                </c:pt>
                <c:pt idx="60" formatCode="General">
                  <c:v>1766.7942250868236</c:v>
                </c:pt>
                <c:pt idx="61" formatCode="General">
                  <c:v>1665.8094018349257</c:v>
                </c:pt>
                <c:pt idx="62" formatCode="General">
                  <c:v>1782.1023291081754</c:v>
                </c:pt>
                <c:pt idx="63" formatCode="General">
                  <c:v>1730.4791189209257</c:v>
                </c:pt>
                <c:pt idx="64" formatCode="General">
                  <c:v>1789.363295092249</c:v>
                </c:pt>
                <c:pt idx="65" formatCode="General">
                  <c:v>1814.7910870673279</c:v>
                </c:pt>
                <c:pt idx="66" formatCode="General">
                  <c:v>1612.1952466825808</c:v>
                </c:pt>
                <c:pt idx="67" formatCode="General">
                  <c:v>1512.8298215365103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10-4396-9945-EE47350FAC3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001792"/>
        <c:axId val="157688192"/>
      </c:lineChart>
      <c:catAx>
        <c:axId val="15800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7688192"/>
        <c:crosses val="autoZero"/>
        <c:auto val="1"/>
        <c:lblAlgn val="ctr"/>
        <c:lblOffset val="100"/>
        <c:noMultiLvlLbl val="0"/>
      </c:catAx>
      <c:valAx>
        <c:axId val="157688192"/>
        <c:scaling>
          <c:orientation val="minMax"/>
          <c:min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5800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839784732790677E-3"/>
          <c:y val="0.86606159046038278"/>
          <c:w val="0.99183484417389001"/>
          <c:h val="0.12025929990963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Середньозважена ціна РДН (ОЕС), грн/МВт*год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Лист1!$A$2:$A$39</c:f>
              <c:numCache>
                <c:formatCode>dd/mm/yy;@</c:formatCode>
                <c:ptCount val="38"/>
                <c:pt idx="0">
                  <c:v>43770</c:v>
                </c:pt>
                <c:pt idx="1">
                  <c:v>43771</c:v>
                </c:pt>
                <c:pt idx="2">
                  <c:v>43772</c:v>
                </c:pt>
                <c:pt idx="3">
                  <c:v>43773</c:v>
                </c:pt>
                <c:pt idx="4">
                  <c:v>43774</c:v>
                </c:pt>
                <c:pt idx="5">
                  <c:v>43775</c:v>
                </c:pt>
                <c:pt idx="6">
                  <c:v>43776</c:v>
                </c:pt>
                <c:pt idx="7">
                  <c:v>43777</c:v>
                </c:pt>
                <c:pt idx="8">
                  <c:v>43778</c:v>
                </c:pt>
                <c:pt idx="9">
                  <c:v>43779</c:v>
                </c:pt>
                <c:pt idx="10">
                  <c:v>43780</c:v>
                </c:pt>
                <c:pt idx="11">
                  <c:v>43781</c:v>
                </c:pt>
                <c:pt idx="12">
                  <c:v>43782</c:v>
                </c:pt>
                <c:pt idx="13">
                  <c:v>43783</c:v>
                </c:pt>
                <c:pt idx="14">
                  <c:v>43784</c:v>
                </c:pt>
                <c:pt idx="15">
                  <c:v>43785</c:v>
                </c:pt>
                <c:pt idx="16">
                  <c:v>43786</c:v>
                </c:pt>
                <c:pt idx="17">
                  <c:v>43787</c:v>
                </c:pt>
                <c:pt idx="18">
                  <c:v>43788</c:v>
                </c:pt>
                <c:pt idx="19">
                  <c:v>43789</c:v>
                </c:pt>
                <c:pt idx="20">
                  <c:v>43790</c:v>
                </c:pt>
                <c:pt idx="21">
                  <c:v>43791</c:v>
                </c:pt>
                <c:pt idx="22">
                  <c:v>43792</c:v>
                </c:pt>
                <c:pt idx="23">
                  <c:v>43793</c:v>
                </c:pt>
                <c:pt idx="24">
                  <c:v>43794</c:v>
                </c:pt>
                <c:pt idx="25">
                  <c:v>43795</c:v>
                </c:pt>
                <c:pt idx="26">
                  <c:v>43796</c:v>
                </c:pt>
                <c:pt idx="27">
                  <c:v>43797</c:v>
                </c:pt>
                <c:pt idx="28">
                  <c:v>43798</c:v>
                </c:pt>
                <c:pt idx="29">
                  <c:v>43799</c:v>
                </c:pt>
                <c:pt idx="30">
                  <c:v>43800</c:v>
                </c:pt>
                <c:pt idx="31">
                  <c:v>43801</c:v>
                </c:pt>
                <c:pt idx="32">
                  <c:v>43802</c:v>
                </c:pt>
                <c:pt idx="33">
                  <c:v>43803</c:v>
                </c:pt>
                <c:pt idx="34">
                  <c:v>43804</c:v>
                </c:pt>
                <c:pt idx="35">
                  <c:v>43805</c:v>
                </c:pt>
                <c:pt idx="36">
                  <c:v>43806</c:v>
                </c:pt>
                <c:pt idx="37">
                  <c:v>43807</c:v>
                </c:pt>
              </c:numCache>
            </c:numRef>
          </c:cat>
          <c:val>
            <c:numRef>
              <c:f>Лист1!$C$2:$C$39</c:f>
              <c:numCache>
                <c:formatCode>#,##0.00</c:formatCode>
                <c:ptCount val="38"/>
                <c:pt idx="0">
                  <c:v>1453.43</c:v>
                </c:pt>
                <c:pt idx="1">
                  <c:v>1409.34</c:v>
                </c:pt>
                <c:pt idx="2">
                  <c:v>1403.69</c:v>
                </c:pt>
                <c:pt idx="3">
                  <c:v>1392.42</c:v>
                </c:pt>
                <c:pt idx="4">
                  <c:v>1388.02</c:v>
                </c:pt>
                <c:pt idx="5">
                  <c:v>1434.75</c:v>
                </c:pt>
                <c:pt idx="6">
                  <c:v>1480.17</c:v>
                </c:pt>
                <c:pt idx="7">
                  <c:v>1399.11</c:v>
                </c:pt>
                <c:pt idx="8">
                  <c:v>1229.0899999999999</c:v>
                </c:pt>
                <c:pt idx="9">
                  <c:v>1218.31</c:v>
                </c:pt>
                <c:pt idx="10">
                  <c:v>1398.83</c:v>
                </c:pt>
                <c:pt idx="11">
                  <c:v>1366.04</c:v>
                </c:pt>
                <c:pt idx="12">
                  <c:v>1331.54</c:v>
                </c:pt>
                <c:pt idx="13">
                  <c:v>919.8</c:v>
                </c:pt>
                <c:pt idx="14">
                  <c:v>1344.21</c:v>
                </c:pt>
                <c:pt idx="15">
                  <c:v>1435.05</c:v>
                </c:pt>
                <c:pt idx="16">
                  <c:v>1161.31</c:v>
                </c:pt>
                <c:pt idx="17">
                  <c:v>1243.81</c:v>
                </c:pt>
                <c:pt idx="18">
                  <c:v>1307.73</c:v>
                </c:pt>
                <c:pt idx="19">
                  <c:v>1284.73</c:v>
                </c:pt>
                <c:pt idx="20">
                  <c:v>1169.1500000000001</c:v>
                </c:pt>
                <c:pt idx="21">
                  <c:v>1324.31</c:v>
                </c:pt>
                <c:pt idx="22">
                  <c:v>1327.78</c:v>
                </c:pt>
                <c:pt idx="23">
                  <c:v>1382.03</c:v>
                </c:pt>
                <c:pt idx="24">
                  <c:v>1461.98</c:v>
                </c:pt>
                <c:pt idx="25">
                  <c:v>1350.1</c:v>
                </c:pt>
                <c:pt idx="26">
                  <c:v>1234.29</c:v>
                </c:pt>
                <c:pt idx="27">
                  <c:v>1328.21</c:v>
                </c:pt>
                <c:pt idx="28">
                  <c:v>898.4</c:v>
                </c:pt>
                <c:pt idx="29">
                  <c:v>1263.9000000000001</c:v>
                </c:pt>
                <c:pt idx="30">
                  <c:v>860.42</c:v>
                </c:pt>
                <c:pt idx="31">
                  <c:v>1159.47</c:v>
                </c:pt>
                <c:pt idx="32">
                  <c:v>1019.39</c:v>
                </c:pt>
                <c:pt idx="33">
                  <c:v>845.69</c:v>
                </c:pt>
                <c:pt idx="34">
                  <c:v>922.67</c:v>
                </c:pt>
                <c:pt idx="35">
                  <c:v>918.7</c:v>
                </c:pt>
                <c:pt idx="36">
                  <c:v>772.79</c:v>
                </c:pt>
                <c:pt idx="37">
                  <c:v>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F4-4339-9550-4B1D363A2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31840"/>
        <c:axId val="160933376"/>
      </c:line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Відношення заявок продажу до купівлі, %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Лист1!$A$2:$A$39</c:f>
              <c:numCache>
                <c:formatCode>dd/mm/yy;@</c:formatCode>
                <c:ptCount val="38"/>
                <c:pt idx="0">
                  <c:v>43770</c:v>
                </c:pt>
                <c:pt idx="1">
                  <c:v>43771</c:v>
                </c:pt>
                <c:pt idx="2">
                  <c:v>43772</c:v>
                </c:pt>
                <c:pt idx="3">
                  <c:v>43773</c:v>
                </c:pt>
                <c:pt idx="4">
                  <c:v>43774</c:v>
                </c:pt>
                <c:pt idx="5">
                  <c:v>43775</c:v>
                </c:pt>
                <c:pt idx="6">
                  <c:v>43776</c:v>
                </c:pt>
                <c:pt idx="7">
                  <c:v>43777</c:v>
                </c:pt>
                <c:pt idx="8">
                  <c:v>43778</c:v>
                </c:pt>
                <c:pt idx="9">
                  <c:v>43779</c:v>
                </c:pt>
                <c:pt idx="10">
                  <c:v>43780</c:v>
                </c:pt>
                <c:pt idx="11">
                  <c:v>43781</c:v>
                </c:pt>
                <c:pt idx="12">
                  <c:v>43782</c:v>
                </c:pt>
                <c:pt idx="13">
                  <c:v>43783</c:v>
                </c:pt>
                <c:pt idx="14">
                  <c:v>43784</c:v>
                </c:pt>
                <c:pt idx="15">
                  <c:v>43785</c:v>
                </c:pt>
                <c:pt idx="16">
                  <c:v>43786</c:v>
                </c:pt>
                <c:pt idx="17">
                  <c:v>43787</c:v>
                </c:pt>
                <c:pt idx="18">
                  <c:v>43788</c:v>
                </c:pt>
                <c:pt idx="19">
                  <c:v>43789</c:v>
                </c:pt>
                <c:pt idx="20">
                  <c:v>43790</c:v>
                </c:pt>
                <c:pt idx="21">
                  <c:v>43791</c:v>
                </c:pt>
                <c:pt idx="22">
                  <c:v>43792</c:v>
                </c:pt>
                <c:pt idx="23">
                  <c:v>43793</c:v>
                </c:pt>
                <c:pt idx="24">
                  <c:v>43794</c:v>
                </c:pt>
                <c:pt idx="25">
                  <c:v>43795</c:v>
                </c:pt>
                <c:pt idx="26">
                  <c:v>43796</c:v>
                </c:pt>
                <c:pt idx="27">
                  <c:v>43797</c:v>
                </c:pt>
                <c:pt idx="28">
                  <c:v>43798</c:v>
                </c:pt>
                <c:pt idx="29">
                  <c:v>43799</c:v>
                </c:pt>
                <c:pt idx="30">
                  <c:v>43800</c:v>
                </c:pt>
                <c:pt idx="31">
                  <c:v>43801</c:v>
                </c:pt>
                <c:pt idx="32">
                  <c:v>43802</c:v>
                </c:pt>
                <c:pt idx="33">
                  <c:v>43803</c:v>
                </c:pt>
                <c:pt idx="34">
                  <c:v>43804</c:v>
                </c:pt>
                <c:pt idx="35">
                  <c:v>43805</c:v>
                </c:pt>
                <c:pt idx="36">
                  <c:v>43806</c:v>
                </c:pt>
                <c:pt idx="37">
                  <c:v>43807</c:v>
                </c:pt>
              </c:numCache>
            </c:numRef>
          </c:cat>
          <c:val>
            <c:numRef>
              <c:f>Лист1!$B$2:$B$39</c:f>
              <c:numCache>
                <c:formatCode>0%</c:formatCode>
                <c:ptCount val="38"/>
                <c:pt idx="0">
                  <c:v>1.1780812697849175</c:v>
                </c:pt>
                <c:pt idx="1">
                  <c:v>1.2320325909041974</c:v>
                </c:pt>
                <c:pt idx="2">
                  <c:v>1.2776573129543449</c:v>
                </c:pt>
                <c:pt idx="3">
                  <c:v>1.465130790286493</c:v>
                </c:pt>
                <c:pt idx="4">
                  <c:v>1.4228489544146619</c:v>
                </c:pt>
                <c:pt idx="5">
                  <c:v>1.2498122635749225</c:v>
                </c:pt>
                <c:pt idx="6">
                  <c:v>1.3236050291802122</c:v>
                </c:pt>
                <c:pt idx="7">
                  <c:v>1.4227568843075047</c:v>
                </c:pt>
                <c:pt idx="8">
                  <c:v>1.4901812400576735</c:v>
                </c:pt>
                <c:pt idx="9">
                  <c:v>1.524730085216244</c:v>
                </c:pt>
                <c:pt idx="10">
                  <c:v>1.3396534590571065</c:v>
                </c:pt>
                <c:pt idx="11">
                  <c:v>1.3903609605628868</c:v>
                </c:pt>
                <c:pt idx="12">
                  <c:v>1.4740124650688986</c:v>
                </c:pt>
                <c:pt idx="13">
                  <c:v>1.714493935037452</c:v>
                </c:pt>
                <c:pt idx="14">
                  <c:v>1.3611496877167593</c:v>
                </c:pt>
                <c:pt idx="15">
                  <c:v>1.1956962273009142</c:v>
                </c:pt>
                <c:pt idx="16">
                  <c:v>1.3860645779641239</c:v>
                </c:pt>
                <c:pt idx="17">
                  <c:v>1.3888160463708308</c:v>
                </c:pt>
                <c:pt idx="18">
                  <c:v>1.2669892680217136</c:v>
                </c:pt>
                <c:pt idx="19">
                  <c:v>1.2886970815265613</c:v>
                </c:pt>
                <c:pt idx="20">
                  <c:v>1.2788474634769347</c:v>
                </c:pt>
                <c:pt idx="21">
                  <c:v>1.2293335361356403</c:v>
                </c:pt>
                <c:pt idx="22">
                  <c:v>1.1739414126464056</c:v>
                </c:pt>
                <c:pt idx="23">
                  <c:v>1.0920807676627713</c:v>
                </c:pt>
                <c:pt idx="24">
                  <c:v>1.0505350705163523</c:v>
                </c:pt>
                <c:pt idx="25">
                  <c:v>1.1864801695814691</c:v>
                </c:pt>
                <c:pt idx="26">
                  <c:v>1.1899608518313554</c:v>
                </c:pt>
                <c:pt idx="27">
                  <c:v>1.1361658642450037</c:v>
                </c:pt>
                <c:pt idx="28">
                  <c:v>1.4985550636286684</c:v>
                </c:pt>
                <c:pt idx="29">
                  <c:v>1.4614171596232177</c:v>
                </c:pt>
                <c:pt idx="30">
                  <c:v>1.417670381251924</c:v>
                </c:pt>
                <c:pt idx="31">
                  <c:v>1.2900763483939648</c:v>
                </c:pt>
                <c:pt idx="32">
                  <c:v>1.4805978328680844</c:v>
                </c:pt>
                <c:pt idx="33">
                  <c:v>1.3920560797951678</c:v>
                </c:pt>
                <c:pt idx="34">
                  <c:v>1.4249695341376527</c:v>
                </c:pt>
                <c:pt idx="35">
                  <c:v>1.4864796146783141</c:v>
                </c:pt>
                <c:pt idx="36">
                  <c:v>1.5975102475129626</c:v>
                </c:pt>
                <c:pt idx="37">
                  <c:v>1.7664604743656014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F4-4339-9550-4B1D363A2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36704"/>
        <c:axId val="160934912"/>
      </c:lineChart>
      <c:catAx>
        <c:axId val="160931840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60933376"/>
        <c:crosses val="autoZero"/>
        <c:auto val="0"/>
        <c:lblAlgn val="ctr"/>
        <c:lblOffset val="100"/>
        <c:noMultiLvlLbl val="0"/>
      </c:catAx>
      <c:valAx>
        <c:axId val="16093337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60931840"/>
        <c:crosses val="autoZero"/>
        <c:crossBetween val="between"/>
      </c:valAx>
      <c:valAx>
        <c:axId val="1609349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60936704"/>
        <c:crosses val="max"/>
        <c:crossBetween val="between"/>
      </c:valAx>
      <c:dateAx>
        <c:axId val="160936704"/>
        <c:scaling>
          <c:orientation val="minMax"/>
        </c:scaling>
        <c:delete val="1"/>
        <c:axPos val="b"/>
        <c:numFmt formatCode="dd/mm/yy;@" sourceLinked="1"/>
        <c:majorTickMark val="out"/>
        <c:minorTickMark val="none"/>
        <c:tickLblPos val="nextTo"/>
        <c:crossAx val="160934912"/>
        <c:crosses val="autoZero"/>
        <c:auto val="1"/>
        <c:lblOffset val="100"/>
        <c:baseTimeUnit val="days"/>
      </c:dateAx>
    </c:plotArea>
    <c:legend>
      <c:legendPos val="b"/>
      <c:layout>
        <c:manualLayout>
          <c:xMode val="edge"/>
          <c:yMode val="edge"/>
          <c:x val="0"/>
          <c:y val="0.85072041367963336"/>
          <c:w val="1"/>
          <c:h val="0.13435421318603832"/>
        </c:manualLayout>
      </c:layout>
      <c:overlay val="0"/>
      <c:txPr>
        <a:bodyPr/>
        <a:lstStyle/>
        <a:p>
          <a:pPr>
            <a:defRPr sz="16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dirty="0">
                <a:effectLst/>
              </a:rPr>
              <a:t>Порівняння цін період «база</a:t>
            </a:r>
            <a:r>
              <a:rPr lang="ru-RU" sz="1800" b="1" dirty="0">
                <a:effectLst/>
              </a:rPr>
              <a:t>»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5445209973753289E-2"/>
          <c:y val="0.12121025160736809"/>
          <c:w val="0.93647987751531059"/>
          <c:h val="0.610646912246760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Україна ОЕС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Лист1!$B$2:$B$31</c:f>
              <c:numCache>
                <c:formatCode>#,##0.00</c:formatCode>
                <c:ptCount val="30"/>
                <c:pt idx="0">
                  <c:v>1434.73</c:v>
                </c:pt>
                <c:pt idx="1">
                  <c:v>1401.61</c:v>
                </c:pt>
                <c:pt idx="2">
                  <c:v>1397.68</c:v>
                </c:pt>
                <c:pt idx="3">
                  <c:v>1346.64</c:v>
                </c:pt>
                <c:pt idx="4">
                  <c:v>1354.9</c:v>
                </c:pt>
                <c:pt idx="5">
                  <c:v>1408.21</c:v>
                </c:pt>
                <c:pt idx="6">
                  <c:v>1484.55</c:v>
                </c:pt>
                <c:pt idx="7">
                  <c:v>1424.17</c:v>
                </c:pt>
                <c:pt idx="8">
                  <c:v>1269.95</c:v>
                </c:pt>
                <c:pt idx="9">
                  <c:v>1257.1500000000001</c:v>
                </c:pt>
                <c:pt idx="10">
                  <c:v>1398.32</c:v>
                </c:pt>
                <c:pt idx="11">
                  <c:v>1391.76</c:v>
                </c:pt>
                <c:pt idx="12">
                  <c:v>1335.92</c:v>
                </c:pt>
                <c:pt idx="13">
                  <c:v>911.26</c:v>
                </c:pt>
                <c:pt idx="14">
                  <c:v>1319.51</c:v>
                </c:pt>
                <c:pt idx="15">
                  <c:v>1430.75</c:v>
                </c:pt>
                <c:pt idx="16">
                  <c:v>1150.4100000000001</c:v>
                </c:pt>
                <c:pt idx="17">
                  <c:v>1227.4000000000001</c:v>
                </c:pt>
                <c:pt idx="18">
                  <c:v>1288.0999999999999</c:v>
                </c:pt>
                <c:pt idx="19">
                  <c:v>1261.04</c:v>
                </c:pt>
                <c:pt idx="20">
                  <c:v>1159.1199999999999</c:v>
                </c:pt>
                <c:pt idx="21">
                  <c:v>1298.92</c:v>
                </c:pt>
                <c:pt idx="22">
                  <c:v>1312.63</c:v>
                </c:pt>
                <c:pt idx="23">
                  <c:v>1371.66</c:v>
                </c:pt>
                <c:pt idx="24">
                  <c:v>1432.92</c:v>
                </c:pt>
                <c:pt idx="25">
                  <c:v>1326.19</c:v>
                </c:pt>
                <c:pt idx="26">
                  <c:v>1226.51</c:v>
                </c:pt>
                <c:pt idx="27">
                  <c:v>1318.03</c:v>
                </c:pt>
                <c:pt idx="28">
                  <c:v>892.87</c:v>
                </c:pt>
                <c:pt idx="29">
                  <c:v>1249.75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63-46F7-9735-552F8411A6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Україна БуОс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Лист1!$C$2:$C$31</c:f>
              <c:numCache>
                <c:formatCode>#,##0.00</c:formatCode>
                <c:ptCount val="30"/>
                <c:pt idx="0">
                  <c:v>1547.17</c:v>
                </c:pt>
                <c:pt idx="1">
                  <c:v>1531.35</c:v>
                </c:pt>
                <c:pt idx="2">
                  <c:v>1569.99</c:v>
                </c:pt>
                <c:pt idx="3">
                  <c:v>1598</c:v>
                </c:pt>
                <c:pt idx="4">
                  <c:v>1620.46</c:v>
                </c:pt>
                <c:pt idx="5">
                  <c:v>1469.2</c:v>
                </c:pt>
                <c:pt idx="6">
                  <c:v>1402.39</c:v>
                </c:pt>
                <c:pt idx="7">
                  <c:v>1549.94</c:v>
                </c:pt>
                <c:pt idx="8">
                  <c:v>1387.1</c:v>
                </c:pt>
                <c:pt idx="9">
                  <c:v>1346.42</c:v>
                </c:pt>
                <c:pt idx="10">
                  <c:v>1546.34</c:v>
                </c:pt>
                <c:pt idx="11">
                  <c:v>1430.44</c:v>
                </c:pt>
                <c:pt idx="12">
                  <c:v>1473.87</c:v>
                </c:pt>
                <c:pt idx="13">
                  <c:v>1532.34</c:v>
                </c:pt>
                <c:pt idx="14">
                  <c:v>1466.35</c:v>
                </c:pt>
                <c:pt idx="15">
                  <c:v>1613.79</c:v>
                </c:pt>
                <c:pt idx="16">
                  <c:v>1556.75</c:v>
                </c:pt>
                <c:pt idx="17">
                  <c:v>1624.52</c:v>
                </c:pt>
                <c:pt idx="18">
                  <c:v>1628.05</c:v>
                </c:pt>
                <c:pt idx="19">
                  <c:v>1629.22</c:v>
                </c:pt>
                <c:pt idx="20">
                  <c:v>1624.52</c:v>
                </c:pt>
                <c:pt idx="21">
                  <c:v>1624.52</c:v>
                </c:pt>
                <c:pt idx="22">
                  <c:v>1622.17</c:v>
                </c:pt>
                <c:pt idx="23">
                  <c:v>1560.71</c:v>
                </c:pt>
                <c:pt idx="24">
                  <c:v>1624.52</c:v>
                </c:pt>
                <c:pt idx="25">
                  <c:v>1559.67</c:v>
                </c:pt>
                <c:pt idx="26">
                  <c:v>1559.67</c:v>
                </c:pt>
                <c:pt idx="27">
                  <c:v>1635.14</c:v>
                </c:pt>
                <c:pt idx="28">
                  <c:v>1559.85</c:v>
                </c:pt>
                <c:pt idx="29">
                  <c:v>1549.69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63-46F7-9735-552F8411A6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Польща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Лист1!$D$2:$D$31</c:f>
              <c:numCache>
                <c:formatCode>#,##0.00</c:formatCode>
                <c:ptCount val="30"/>
                <c:pt idx="0">
                  <c:v>1061.1600000000001</c:v>
                </c:pt>
                <c:pt idx="1">
                  <c:v>1093.58</c:v>
                </c:pt>
                <c:pt idx="2">
                  <c:v>1214.51</c:v>
                </c:pt>
                <c:pt idx="3">
                  <c:v>1528.12</c:v>
                </c:pt>
                <c:pt idx="4">
                  <c:v>1575.21</c:v>
                </c:pt>
                <c:pt idx="5">
                  <c:v>1665.05</c:v>
                </c:pt>
                <c:pt idx="6">
                  <c:v>1599.93</c:v>
                </c:pt>
                <c:pt idx="7">
                  <c:v>1476.45</c:v>
                </c:pt>
                <c:pt idx="8">
                  <c:v>1317.6</c:v>
                </c:pt>
                <c:pt idx="9">
                  <c:v>1240.31</c:v>
                </c:pt>
                <c:pt idx="10">
                  <c:v>1253.74</c:v>
                </c:pt>
                <c:pt idx="11">
                  <c:v>1379.57</c:v>
                </c:pt>
                <c:pt idx="12">
                  <c:v>1474.41</c:v>
                </c:pt>
                <c:pt idx="13">
                  <c:v>1460.74</c:v>
                </c:pt>
                <c:pt idx="14">
                  <c:v>1312.68</c:v>
                </c:pt>
                <c:pt idx="15">
                  <c:v>1303.8599999999999</c:v>
                </c:pt>
                <c:pt idx="16">
                  <c:v>1171.25</c:v>
                </c:pt>
                <c:pt idx="17">
                  <c:v>1371.05</c:v>
                </c:pt>
                <c:pt idx="18">
                  <c:v>1387.94</c:v>
                </c:pt>
                <c:pt idx="19">
                  <c:v>1483.45</c:v>
                </c:pt>
                <c:pt idx="20">
                  <c:v>1364.02</c:v>
                </c:pt>
                <c:pt idx="21">
                  <c:v>1328.55</c:v>
                </c:pt>
                <c:pt idx="22">
                  <c:v>1186.98</c:v>
                </c:pt>
                <c:pt idx="23">
                  <c:v>1095.06</c:v>
                </c:pt>
                <c:pt idx="24">
                  <c:v>1431.95</c:v>
                </c:pt>
                <c:pt idx="25">
                  <c:v>1433.53</c:v>
                </c:pt>
                <c:pt idx="26">
                  <c:v>1523.31</c:v>
                </c:pt>
                <c:pt idx="27">
                  <c:v>1370.54</c:v>
                </c:pt>
                <c:pt idx="28">
                  <c:v>1258.53</c:v>
                </c:pt>
                <c:pt idx="29">
                  <c:v>1381.99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63-46F7-9735-552F8411A63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Румунія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Лист1!$E$2:$E$31</c:f>
              <c:numCache>
                <c:formatCode>#,##0.00</c:formatCode>
                <c:ptCount val="30"/>
                <c:pt idx="0">
                  <c:v>1695.32</c:v>
                </c:pt>
                <c:pt idx="1">
                  <c:v>1108.99</c:v>
                </c:pt>
                <c:pt idx="2">
                  <c:v>808.07</c:v>
                </c:pt>
                <c:pt idx="3">
                  <c:v>1106.92</c:v>
                </c:pt>
                <c:pt idx="4">
                  <c:v>1028.76</c:v>
                </c:pt>
                <c:pt idx="5">
                  <c:v>1338.44</c:v>
                </c:pt>
                <c:pt idx="6">
                  <c:v>1264.72</c:v>
                </c:pt>
                <c:pt idx="7">
                  <c:v>1258.4100000000001</c:v>
                </c:pt>
                <c:pt idx="8">
                  <c:v>1047.96</c:v>
                </c:pt>
                <c:pt idx="9">
                  <c:v>954.27</c:v>
                </c:pt>
                <c:pt idx="10">
                  <c:v>1206.8599999999999</c:v>
                </c:pt>
                <c:pt idx="11">
                  <c:v>1259.49</c:v>
                </c:pt>
                <c:pt idx="12">
                  <c:v>1298.2</c:v>
                </c:pt>
                <c:pt idx="13">
                  <c:v>1314.27</c:v>
                </c:pt>
                <c:pt idx="14">
                  <c:v>1130.74</c:v>
                </c:pt>
                <c:pt idx="15">
                  <c:v>1007.3</c:v>
                </c:pt>
                <c:pt idx="16">
                  <c:v>913.98</c:v>
                </c:pt>
                <c:pt idx="17">
                  <c:v>1303.0899999999999</c:v>
                </c:pt>
                <c:pt idx="18">
                  <c:v>1258.55</c:v>
                </c:pt>
                <c:pt idx="19">
                  <c:v>1497.91</c:v>
                </c:pt>
                <c:pt idx="20">
                  <c:v>1054.54</c:v>
                </c:pt>
                <c:pt idx="21">
                  <c:v>971.09</c:v>
                </c:pt>
                <c:pt idx="22">
                  <c:v>868.05</c:v>
                </c:pt>
                <c:pt idx="23">
                  <c:v>925.48</c:v>
                </c:pt>
                <c:pt idx="24">
                  <c:v>1269.51</c:v>
                </c:pt>
                <c:pt idx="25">
                  <c:v>1276.52</c:v>
                </c:pt>
                <c:pt idx="26">
                  <c:v>1164.19</c:v>
                </c:pt>
                <c:pt idx="27">
                  <c:v>1124.83</c:v>
                </c:pt>
                <c:pt idx="28">
                  <c:v>1118.6199999999999</c:v>
                </c:pt>
                <c:pt idx="29">
                  <c:v>957.53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63-46F7-9735-552F8411A63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Угорщина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Лист1!$F$2:$F$31</c:f>
              <c:numCache>
                <c:formatCode>#,##0.00</c:formatCode>
                <c:ptCount val="30"/>
                <c:pt idx="0">
                  <c:v>1431.35</c:v>
                </c:pt>
                <c:pt idx="1">
                  <c:v>1117.02</c:v>
                </c:pt>
                <c:pt idx="2">
                  <c:v>820.25</c:v>
                </c:pt>
                <c:pt idx="3">
                  <c:v>1087.08</c:v>
                </c:pt>
                <c:pt idx="4">
                  <c:v>1196.1600000000001</c:v>
                </c:pt>
                <c:pt idx="5">
                  <c:v>1349.98</c:v>
                </c:pt>
                <c:pt idx="6">
                  <c:v>1232.45</c:v>
                </c:pt>
                <c:pt idx="7">
                  <c:v>1265.18</c:v>
                </c:pt>
                <c:pt idx="8">
                  <c:v>1093.58</c:v>
                </c:pt>
                <c:pt idx="9">
                  <c:v>1093.8499999999999</c:v>
                </c:pt>
                <c:pt idx="10">
                  <c:v>1177.93</c:v>
                </c:pt>
                <c:pt idx="11">
                  <c:v>1266.26</c:v>
                </c:pt>
                <c:pt idx="12">
                  <c:v>1344.54</c:v>
                </c:pt>
                <c:pt idx="13">
                  <c:v>1314.27</c:v>
                </c:pt>
                <c:pt idx="14">
                  <c:v>1128.08</c:v>
                </c:pt>
                <c:pt idx="15">
                  <c:v>1033.1600000000001</c:v>
                </c:pt>
                <c:pt idx="16">
                  <c:v>991.57</c:v>
                </c:pt>
                <c:pt idx="17">
                  <c:v>1303.8900000000001</c:v>
                </c:pt>
                <c:pt idx="18">
                  <c:v>1269.23</c:v>
                </c:pt>
                <c:pt idx="19">
                  <c:v>1504.08</c:v>
                </c:pt>
                <c:pt idx="20">
                  <c:v>1326.8</c:v>
                </c:pt>
                <c:pt idx="21">
                  <c:v>1169.6600000000001</c:v>
                </c:pt>
                <c:pt idx="22">
                  <c:v>868.05</c:v>
                </c:pt>
                <c:pt idx="23">
                  <c:v>938.36</c:v>
                </c:pt>
                <c:pt idx="24">
                  <c:v>1309.5899999999999</c:v>
                </c:pt>
                <c:pt idx="25">
                  <c:v>1314.92</c:v>
                </c:pt>
                <c:pt idx="26">
                  <c:v>1188.77</c:v>
                </c:pt>
                <c:pt idx="27">
                  <c:v>1124.83</c:v>
                </c:pt>
                <c:pt idx="28">
                  <c:v>1118.6199999999999</c:v>
                </c:pt>
                <c:pt idx="29">
                  <c:v>1135.55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63-46F7-9735-552F8411A63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Словакія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Лист1!$G$2:$G$31</c:f>
              <c:numCache>
                <c:formatCode>#,##0.00</c:formatCode>
                <c:ptCount val="30"/>
                <c:pt idx="0">
                  <c:v>883.21</c:v>
                </c:pt>
                <c:pt idx="1">
                  <c:v>865.93</c:v>
                </c:pt>
                <c:pt idx="2">
                  <c:v>789.8</c:v>
                </c:pt>
                <c:pt idx="3">
                  <c:v>1087.08</c:v>
                </c:pt>
                <c:pt idx="4">
                  <c:v>1193.94</c:v>
                </c:pt>
                <c:pt idx="5">
                  <c:v>1344.21</c:v>
                </c:pt>
                <c:pt idx="6">
                  <c:v>1200.18</c:v>
                </c:pt>
                <c:pt idx="7">
                  <c:v>1260.8499999999999</c:v>
                </c:pt>
                <c:pt idx="8">
                  <c:v>1086.52</c:v>
                </c:pt>
                <c:pt idx="9">
                  <c:v>1093.8499999999999</c:v>
                </c:pt>
                <c:pt idx="10">
                  <c:v>1142.24</c:v>
                </c:pt>
                <c:pt idx="11">
                  <c:v>1266.26</c:v>
                </c:pt>
                <c:pt idx="12">
                  <c:v>1344.54</c:v>
                </c:pt>
                <c:pt idx="13">
                  <c:v>1300.6199999999999</c:v>
                </c:pt>
                <c:pt idx="14">
                  <c:v>1126.21</c:v>
                </c:pt>
                <c:pt idx="15">
                  <c:v>1019.03</c:v>
                </c:pt>
                <c:pt idx="16">
                  <c:v>947.58</c:v>
                </c:pt>
                <c:pt idx="17">
                  <c:v>1163.58</c:v>
                </c:pt>
                <c:pt idx="18">
                  <c:v>1146.1500000000001</c:v>
                </c:pt>
                <c:pt idx="19">
                  <c:v>1504.08</c:v>
                </c:pt>
                <c:pt idx="20">
                  <c:v>1327.07</c:v>
                </c:pt>
                <c:pt idx="21">
                  <c:v>1169.6600000000001</c:v>
                </c:pt>
                <c:pt idx="22">
                  <c:v>856.78</c:v>
                </c:pt>
                <c:pt idx="23">
                  <c:v>923.33</c:v>
                </c:pt>
                <c:pt idx="24">
                  <c:v>1310.3900000000001</c:v>
                </c:pt>
                <c:pt idx="25">
                  <c:v>1261.43</c:v>
                </c:pt>
                <c:pt idx="26">
                  <c:v>1082.79</c:v>
                </c:pt>
                <c:pt idx="27">
                  <c:v>1070.96</c:v>
                </c:pt>
                <c:pt idx="28">
                  <c:v>1118.6199999999999</c:v>
                </c:pt>
                <c:pt idx="29">
                  <c:v>1129.73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63-46F7-9735-552F8411A6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923072"/>
        <c:axId val="161924608"/>
      </c:lineChart>
      <c:catAx>
        <c:axId val="16192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1924608"/>
        <c:crosses val="autoZero"/>
        <c:auto val="1"/>
        <c:lblAlgn val="ctr"/>
        <c:lblOffset val="100"/>
        <c:noMultiLvlLbl val="0"/>
      </c:catAx>
      <c:valAx>
        <c:axId val="161924608"/>
        <c:scaling>
          <c:orientation val="minMax"/>
          <c:max val="1900"/>
          <c:min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6192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70234936623813E-2"/>
          <c:y val="0.80678964260193931"/>
          <c:w val="0.93286882254021053"/>
          <c:h val="0.176169552868459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0.46717</cdr:x>
      <cdr:y>0.7788</cdr:y>
    </cdr:from>
    <cdr:to>
      <cdr:x>0.96667</cdr:x>
      <cdr:y>0.84715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E9EA2C7-E56C-4DDA-A230-0C00BC15CF26}"/>
            </a:ext>
          </a:extLst>
        </cdr:cNvPr>
        <cdr:cNvSpPr txBox="1"/>
      </cdr:nvSpPr>
      <cdr:spPr>
        <a:xfrm xmlns:a="http://schemas.openxmlformats.org/drawingml/2006/main">
          <a:off x="4271817" y="3857377"/>
          <a:ext cx="4567381" cy="33853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uk-UA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/>
            <a:t>* </a:t>
          </a:r>
          <a:r>
            <a:rPr lang="ru-RU" sz="800" dirty="0" err="1"/>
            <a:t>Постачальники</a:t>
          </a:r>
          <a:r>
            <a:rPr lang="ru-RU" sz="800" dirty="0"/>
            <a:t> </a:t>
          </a:r>
          <a:r>
            <a:rPr lang="ru-RU" sz="800" dirty="0" err="1"/>
            <a:t>універсальних</a:t>
          </a:r>
          <a:r>
            <a:rPr lang="ru-RU" sz="800" dirty="0"/>
            <a:t> </a:t>
          </a:r>
          <a:r>
            <a:rPr lang="ru-RU" sz="800" dirty="0" err="1"/>
            <a:t>послуг</a:t>
          </a:r>
          <a:r>
            <a:rPr lang="ru-RU" sz="800" dirty="0"/>
            <a:t> </a:t>
          </a:r>
          <a:r>
            <a:rPr lang="ru-RU" sz="800" dirty="0" err="1"/>
            <a:t>здійснюють</a:t>
          </a:r>
          <a:r>
            <a:rPr lang="ru-RU" sz="800" dirty="0"/>
            <a:t> в т.ч. </a:t>
          </a:r>
          <a:r>
            <a:rPr lang="ru-RU" sz="800" dirty="0" err="1"/>
            <a:t>операції</a:t>
          </a:r>
          <a:r>
            <a:rPr lang="ru-RU" sz="800" dirty="0"/>
            <a:t> з </a:t>
          </a:r>
          <a:r>
            <a:rPr lang="ru-RU" sz="800" dirty="0" err="1"/>
            <a:t>купівлі</a:t>
          </a:r>
          <a:r>
            <a:rPr lang="ru-RU" sz="800" dirty="0"/>
            <a:t> </a:t>
          </a:r>
          <a:r>
            <a:rPr lang="ru-RU" sz="800" dirty="0" err="1"/>
            <a:t>електроенергії</a:t>
          </a:r>
          <a:r>
            <a:rPr lang="ru-RU" sz="800" dirty="0"/>
            <a:t> в </a:t>
          </a:r>
          <a:r>
            <a:rPr lang="ru-RU" sz="800" dirty="0" err="1"/>
            <a:t>якості</a:t>
          </a:r>
          <a:r>
            <a:rPr lang="ru-RU" sz="800" dirty="0"/>
            <a:t> </a:t>
          </a:r>
          <a:r>
            <a:rPr lang="ru-RU" sz="800" dirty="0" err="1"/>
            <a:t>електропостачальника</a:t>
          </a:r>
          <a:r>
            <a:rPr lang="ru-RU" sz="800" dirty="0"/>
            <a:t>.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78C25-27C8-4C9E-A327-467CB3A1D83E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E6969-E1F2-45E1-8A49-B9DE447DE3F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882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Переговорити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2B94-B04C-4EA0-B14C-984C849D99E8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669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2B94-B04C-4EA0-B14C-984C849D99E8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2083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7F9A-41AE-46D3-9610-71D3ECDF3580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917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Переговорити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2B94-B04C-4EA0-B14C-984C849D99E8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93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Переговорити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2B94-B04C-4EA0-B14C-984C849D99E8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6701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Переговорити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72B94-B04C-4EA0-B14C-984C849D99E8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5312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87F9A-41AE-46D3-9610-71D3ECDF3580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36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81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82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674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FiraCode-Medium"/>
                <a:cs typeface="FiraCode-Medium"/>
              </a:defRPr>
            </a:lvl1pPr>
          </a:lstStyle>
          <a:p>
            <a:pPr marL="25399">
              <a:spcBef>
                <a:spcPts val="305"/>
              </a:spcBef>
            </a:pPr>
            <a:fld id="{81D60167-4931-47E6-BA6A-407CBD079E47}" type="slidenum">
              <a:rPr lang="uk-UA" smtClean="0"/>
              <a:pPr marL="25399">
                <a:spcBef>
                  <a:spcPts val="305"/>
                </a:spcBef>
              </a:pPr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1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tx1"/>
                </a:solidFill>
                <a:latin typeface="Fira Code"/>
                <a:cs typeface="Fira 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FiraCode-Medium"/>
                <a:cs typeface="FiraCode-Medium"/>
              </a:defRPr>
            </a:lvl1pPr>
          </a:lstStyle>
          <a:p>
            <a:pPr marL="25399">
              <a:spcBef>
                <a:spcPts val="305"/>
              </a:spcBef>
            </a:pPr>
            <a:fld id="{81D60167-4931-47E6-BA6A-407CBD079E47}" type="slidenum">
              <a:rPr lang="uk-UA" smtClean="0"/>
              <a:pPr marL="25399">
                <a:spcBef>
                  <a:spcPts val="305"/>
                </a:spcBef>
              </a:pPr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272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6528"/>
            <a:ext cx="8229600" cy="769441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12340"/>
            <a:ext cx="2133600" cy="276999"/>
          </a:xfrm>
        </p:spPr>
        <p:txBody>
          <a:bodyPr/>
          <a:lstStyle/>
          <a:p>
            <a:fld id="{78BA0160-39AD-41CF-8F75-23D745D17DB8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12340"/>
            <a:ext cx="2895600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12340"/>
            <a:ext cx="2133600" cy="138499"/>
          </a:xfrm>
        </p:spPr>
        <p:txBody>
          <a:bodyPr/>
          <a:lstStyle/>
          <a:p>
            <a:fld id="{B5F19693-4A03-4453-94E5-AB6DB3E731A5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Місце для зображення 7">
            <a:extLst>
              <a:ext uri="{FF2B5EF4-FFF2-40B4-BE49-F238E27FC236}">
                <a16:creationId xmlns:a16="http://schemas.microsoft.com/office/drawing/2014/main" id="{09BC18F3-94FD-4113-81DE-A07496C688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950" y="549279"/>
            <a:ext cx="3016250" cy="276999"/>
          </a:xfrm>
        </p:spPr>
        <p:txBody>
          <a:bodyPr/>
          <a:lstStyle/>
          <a:p>
            <a:endParaRPr lang="uk-UA"/>
          </a:p>
        </p:txBody>
      </p:sp>
      <p:sp>
        <p:nvSpPr>
          <p:cNvPr id="11" name="Місце для тексту 10">
            <a:extLst>
              <a:ext uri="{FF2B5EF4-FFF2-40B4-BE49-F238E27FC236}">
                <a16:creationId xmlns:a16="http://schemas.microsoft.com/office/drawing/2014/main" id="{2B651770-C7D4-4A27-B047-4AFC67FD7C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6726" y="548681"/>
            <a:ext cx="5911850" cy="1038746"/>
          </a:xfrm>
        </p:spPr>
        <p:txBody>
          <a:bodyPr/>
          <a:lstStyle>
            <a:lvl1pPr>
              <a:defRPr sz="1351"/>
            </a:lvl1pPr>
            <a:lvl2pPr>
              <a:defRPr sz="1351"/>
            </a:lvl2pPr>
            <a:lvl3pPr>
              <a:defRPr sz="1351"/>
            </a:lvl3pPr>
            <a:lvl4pPr>
              <a:defRPr sz="1351"/>
            </a:lvl4pPr>
            <a:lvl5pPr>
              <a:defRPr sz="1351"/>
            </a:lvl5pPr>
          </a:lstStyle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14" name="Місце для зображення 7">
            <a:extLst>
              <a:ext uri="{FF2B5EF4-FFF2-40B4-BE49-F238E27FC236}">
                <a16:creationId xmlns:a16="http://schemas.microsoft.com/office/drawing/2014/main" id="{4FC4E954-F8E8-4F4C-99E7-98613D1C2E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7506" y="2494140"/>
            <a:ext cx="3016250" cy="2769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5" name="Місце для тексту 10">
            <a:extLst>
              <a:ext uri="{FF2B5EF4-FFF2-40B4-BE49-F238E27FC236}">
                <a16:creationId xmlns:a16="http://schemas.microsoft.com/office/drawing/2014/main" id="{C85E3684-3630-44F7-90D0-FF6E080B6A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36282" y="2493542"/>
            <a:ext cx="5911850" cy="1038746"/>
          </a:xfrm>
        </p:spPr>
        <p:txBody>
          <a:bodyPr/>
          <a:lstStyle>
            <a:lvl1pPr>
              <a:defRPr sz="1351"/>
            </a:lvl1pPr>
            <a:lvl2pPr>
              <a:defRPr sz="1351"/>
            </a:lvl2pPr>
            <a:lvl3pPr>
              <a:defRPr sz="1351"/>
            </a:lvl3pPr>
            <a:lvl4pPr>
              <a:defRPr sz="1351"/>
            </a:lvl4pPr>
            <a:lvl5pPr>
              <a:defRPr sz="1351"/>
            </a:lvl5pPr>
          </a:lstStyle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18" name="Місце для зображення 7">
            <a:extLst>
              <a:ext uri="{FF2B5EF4-FFF2-40B4-BE49-F238E27FC236}">
                <a16:creationId xmlns:a16="http://schemas.microsoft.com/office/drawing/2014/main" id="{DB975800-E17E-462F-A6A8-127C3E246AA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7506" y="4654380"/>
            <a:ext cx="3016250" cy="276999"/>
          </a:xfrm>
        </p:spPr>
        <p:txBody>
          <a:bodyPr/>
          <a:lstStyle/>
          <a:p>
            <a:endParaRPr lang="uk-UA"/>
          </a:p>
        </p:txBody>
      </p:sp>
      <p:sp>
        <p:nvSpPr>
          <p:cNvPr id="19" name="Місце для тексту 10">
            <a:extLst>
              <a:ext uri="{FF2B5EF4-FFF2-40B4-BE49-F238E27FC236}">
                <a16:creationId xmlns:a16="http://schemas.microsoft.com/office/drawing/2014/main" id="{0009899F-4625-4F8C-B010-4DD1F72F91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136282" y="4653782"/>
            <a:ext cx="5911850" cy="1038746"/>
          </a:xfrm>
        </p:spPr>
        <p:txBody>
          <a:bodyPr/>
          <a:lstStyle>
            <a:lvl1pPr>
              <a:defRPr sz="1351"/>
            </a:lvl1pPr>
            <a:lvl2pPr>
              <a:defRPr sz="1351"/>
            </a:lvl2pPr>
            <a:lvl3pPr>
              <a:defRPr sz="1351"/>
            </a:lvl3pPr>
            <a:lvl4pPr>
              <a:defRPr sz="1351"/>
            </a:lvl4pPr>
            <a:lvl5pPr>
              <a:defRPr sz="1351"/>
            </a:lvl5pPr>
          </a:lstStyle>
          <a:p>
            <a:pPr lvl="0"/>
            <a:r>
              <a:rPr lang="uk-UA" dirty="0"/>
              <a:t>Відредагуйте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39258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323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959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907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056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528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299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70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244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DB0C-DB45-458A-BE73-554984676AA1}" type="datetimeFigureOut">
              <a:rPr lang="uk-UA" smtClean="0"/>
              <a:t>10.12.2019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F143-44C8-42B5-904E-1319F80EE01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18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ee.com.u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e.com.ua/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ee.com.ua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ee.com.u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ee.com.u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ee.com.u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ee.com.u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e.com.u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hyperlink" Target="http://www.oree.com.u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e.com.ua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ree.com.ua/" TargetMode="Externa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e.com.ua/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97115"/>
            <a:ext cx="9144000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alt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Підсумки</a:t>
            </a:r>
            <a:r>
              <a:rPr lang="ru-RU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 </a:t>
            </a:r>
            <a:r>
              <a:rPr lang="ru-RU" alt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роботи</a:t>
            </a:r>
            <a:r>
              <a:rPr lang="ru-RU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 за </a:t>
            </a:r>
            <a:r>
              <a:rPr lang="ru-RU" alt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липень</a:t>
            </a:r>
            <a:r>
              <a:rPr lang="ru-RU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 - </a:t>
            </a:r>
            <a:r>
              <a:rPr lang="ru-RU" altLang="en-US" sz="3200" b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листопад </a:t>
            </a:r>
            <a:endParaRPr lang="ru-RU" altLang="en-US" sz="3200" b="1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ira Code"/>
            </a:endParaRPr>
          </a:p>
          <a:p>
            <a:pPr marL="12700" algn="ctr">
              <a:spcBef>
                <a:spcPts val="100"/>
              </a:spcBef>
            </a:pPr>
            <a:r>
              <a:rPr lang="ru-RU" altLang="en-US" sz="32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2019 </a:t>
            </a:r>
            <a:r>
              <a:rPr lang="ru-RU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ira Code"/>
              </a:rPr>
              <a:t>року</a:t>
            </a:r>
            <a:endParaRPr lang="ru-RU" sz="3200" b="1" dirty="0">
              <a:solidFill>
                <a:srgbClr val="00B0F0"/>
              </a:solidFill>
              <a:latin typeface="Fira Code"/>
              <a:cs typeface="Roboto"/>
            </a:endParaRPr>
          </a:p>
          <a:p>
            <a:pPr marL="12700">
              <a:lnSpc>
                <a:spcPts val="5900"/>
              </a:lnSpc>
              <a:spcBef>
                <a:spcPts val="100"/>
              </a:spcBef>
            </a:pPr>
            <a:r>
              <a:rPr lang="ru-RU" sz="1801" b="1" spc="372" dirty="0">
                <a:solidFill>
                  <a:srgbClr val="68C0E7"/>
                </a:solidFill>
                <a:latin typeface="Fira Code"/>
                <a:cs typeface="Fira Code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758A36-AA25-7142-BEF4-60ED50A8D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990607"/>
            <a:ext cx="2743200" cy="186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"/>
            <a:ext cx="9144000" cy="73866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попиту та пропозиції та середньозважена ціна на РДН (ОЕС України)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0" y="838207"/>
          <a:ext cx="9144000" cy="525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236302" y="6324682"/>
            <a:ext cx="395421" cy="223779"/>
          </a:xfrm>
          <a:prstGeom prst="rect">
            <a:avLst/>
          </a:prstGeom>
          <a:effectLst/>
        </p:spPr>
        <p:txBody>
          <a:bodyPr vert="horz" wrap="square" lIns="0" tIns="38735" rIns="0" bIns="0" rtlCol="0" anchor="ctr">
            <a:spAutoFit/>
          </a:bodyPr>
          <a:lstStyle/>
          <a:p>
            <a:pPr marL="25399" algn="ctr">
              <a:spcBef>
                <a:spcPts val="305"/>
              </a:spcBef>
            </a:pPr>
            <a:r>
              <a:rPr lang="uk-UA" dirty="0" smtClean="0" smtId="4294967295">
                <a:highlight>
                  <a:srgbClr val="000000">
                    <a:alpha val="0"/>
                  </a:srgbClr>
                </a:highlight>
              </a:rPr>
              <a:t>10</a:t>
            </a:r>
            <a:endParaRPr lang="en-US" sz="900" dirty="0" smtId="4294967295">
              <a:highlight>
                <a:srgbClr val="000000">
                  <a:alpha val="0"/>
                </a:srgbClr>
              </a:highlight>
              <a:latin typeface="FiraCode-Medium"/>
            </a:endParaRPr>
          </a:p>
        </p:txBody>
      </p:sp>
    </p:spTree>
    <p:extLst>
      <p:ext uri="{BB962C8B-B14F-4D97-AF65-F5344CB8AC3E}">
        <p14:creationId xmlns:p14="http://schemas.microsoft.com/office/powerpoint/2010/main" val="40484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 rot="10800000">
            <a:off x="3" y="2201842"/>
            <a:ext cx="4030357" cy="4656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17" y="855491"/>
            <a:ext cx="8235700" cy="3175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причини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волотильності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ціни на РДН (ОЕС)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448987" y="6303564"/>
            <a:ext cx="216116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r>
              <a:rPr lang="en-US" dirty="0" smtClean="0"/>
              <a:t>1</a:t>
            </a:r>
            <a:r>
              <a:rPr lang="uk-UA" dirty="0"/>
              <a:t>1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4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12" name="Семиугольник 1">
            <a:extLst>
              <a:ext uri="{FF2B5EF4-FFF2-40B4-BE49-F238E27FC236}">
                <a16:creationId xmlns:a16="http://schemas.microsoft.com/office/drawing/2014/main" id="{627873FD-B663-924D-8A0A-F3CFD04FEE27}"/>
              </a:ext>
            </a:extLst>
          </p:cNvPr>
          <p:cNvSpPr/>
          <p:nvPr/>
        </p:nvSpPr>
        <p:spPr>
          <a:xfrm>
            <a:off x="586781" y="2155219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3" name="Семиугольник 29">
            <a:extLst>
              <a:ext uri="{FF2B5EF4-FFF2-40B4-BE49-F238E27FC236}">
                <a16:creationId xmlns:a16="http://schemas.microsoft.com/office/drawing/2014/main" id="{7C3B9F15-25CA-544C-AFE4-250B6589E083}"/>
              </a:ext>
            </a:extLst>
          </p:cNvPr>
          <p:cNvSpPr/>
          <p:nvPr/>
        </p:nvSpPr>
        <p:spPr>
          <a:xfrm>
            <a:off x="586781" y="3285411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4" name="Семиугольник 31">
            <a:extLst>
              <a:ext uri="{FF2B5EF4-FFF2-40B4-BE49-F238E27FC236}">
                <a16:creationId xmlns:a16="http://schemas.microsoft.com/office/drawing/2014/main" id="{B41EC019-EE62-104A-A821-6317AB7E8259}"/>
              </a:ext>
            </a:extLst>
          </p:cNvPr>
          <p:cNvSpPr/>
          <p:nvPr/>
        </p:nvSpPr>
        <p:spPr>
          <a:xfrm>
            <a:off x="586781" y="4340079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8" name="TextBox 30"/>
          <p:cNvSpPr txBox="1">
            <a:spLocks noChangeArrowheads="1"/>
          </p:cNvSpPr>
          <p:nvPr/>
        </p:nvSpPr>
        <p:spPr bwMode="auto">
          <a:xfrm>
            <a:off x="1195768" y="2201842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None/>
            </a:pPr>
            <a:r>
              <a:rPr lang="uk-UA" sz="1600" dirty="0"/>
              <a:t>Відсутність зростання попиту. Великі коливання обсягів </a:t>
            </a:r>
            <a:r>
              <a:rPr lang="uk-UA" sz="1600" dirty="0" smtClean="0"/>
              <a:t>купівлі;</a:t>
            </a:r>
            <a:endParaRPr lang="ru-RU" sz="1600" dirty="0"/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1195768" y="4407055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None/>
            </a:pPr>
            <a:r>
              <a:rPr lang="uk-UA" sz="1600" dirty="0"/>
              <a:t>Енергоатом має можливість тримати низьку ціну на продаж </a:t>
            </a:r>
            <a:endParaRPr lang="ru-RU" sz="1600" dirty="0"/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1195768" y="3332034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None/>
            </a:pPr>
            <a:r>
              <a:rPr lang="uk-UA" sz="1600" dirty="0"/>
              <a:t>Обмеження ціни для Гарантованого </a:t>
            </a:r>
            <a:r>
              <a:rPr lang="uk-UA" sz="1600" dirty="0" smtClean="0"/>
              <a:t>покупця;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679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" y="13"/>
            <a:ext cx="9143999" cy="73660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Ціни.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 з цінами країн Європи за листопад 2019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0" y="838211"/>
          <a:ext cx="9144000" cy="517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bject 7"/>
          <p:cNvSpPr txBox="1"/>
          <p:nvPr/>
        </p:nvSpPr>
        <p:spPr>
          <a:xfrm>
            <a:off x="505229" y="6237841"/>
            <a:ext cx="1323577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3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10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236302" y="6324682"/>
            <a:ext cx="395421" cy="223779"/>
          </a:xfrm>
          <a:prstGeom prst="rect">
            <a:avLst/>
          </a:prstGeom>
          <a:effectLst/>
        </p:spPr>
        <p:txBody>
          <a:bodyPr vert="horz" wrap="square" lIns="0" tIns="38735" rIns="0" bIns="0" rtlCol="0" anchor="ctr">
            <a:spAutoFit/>
          </a:bodyPr>
          <a:lstStyle/>
          <a:p>
            <a:pPr marL="25399" algn="ctr">
              <a:spcBef>
                <a:spcPts val="305"/>
              </a:spcBef>
            </a:pPr>
            <a:r>
              <a:rPr lang="uk-UA" dirty="0" smtClean="0" smtId="4294967295">
                <a:highlight>
                  <a:srgbClr val="000000">
                    <a:alpha val="0"/>
                  </a:srgbClr>
                </a:highlight>
              </a:rPr>
              <a:t>12</a:t>
            </a:r>
            <a:endParaRPr lang="en-US" sz="900" dirty="0" smtId="4294967295">
              <a:highlight>
                <a:srgbClr val="000000">
                  <a:alpha val="0"/>
                </a:srgbClr>
              </a:highlight>
              <a:latin typeface="FiraCode-Medium"/>
            </a:endParaRPr>
          </a:p>
        </p:txBody>
      </p:sp>
    </p:spTree>
    <p:extLst>
      <p:ext uri="{BB962C8B-B14F-4D97-AF65-F5344CB8AC3E}">
        <p14:creationId xmlns:p14="http://schemas.microsoft.com/office/powerpoint/2010/main" val="13625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 rot="10800000">
            <a:off x="3" y="2201842"/>
            <a:ext cx="4030357" cy="4656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6781" y="384694"/>
            <a:ext cx="8235700" cy="6222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зміни до Правил РДН/ВДР, що затверджені постановою НКРЕКП від 26.11.2019 №2485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448987" y="6303564"/>
            <a:ext cx="216116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r>
              <a:rPr lang="en-US" dirty="0" smtClean="0"/>
              <a:t>1</a:t>
            </a:r>
            <a:r>
              <a:rPr lang="uk-UA" dirty="0"/>
              <a:t>3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4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12" name="Семиугольник 1">
            <a:extLst>
              <a:ext uri="{FF2B5EF4-FFF2-40B4-BE49-F238E27FC236}">
                <a16:creationId xmlns:a16="http://schemas.microsoft.com/office/drawing/2014/main" id="{627873FD-B663-924D-8A0A-F3CFD04FEE27}"/>
              </a:ext>
            </a:extLst>
          </p:cNvPr>
          <p:cNvSpPr/>
          <p:nvPr/>
        </p:nvSpPr>
        <p:spPr>
          <a:xfrm>
            <a:off x="322823" y="1510793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3" name="Семиугольник 29">
            <a:extLst>
              <a:ext uri="{FF2B5EF4-FFF2-40B4-BE49-F238E27FC236}">
                <a16:creationId xmlns:a16="http://schemas.microsoft.com/office/drawing/2014/main" id="{7C3B9F15-25CA-544C-AFE4-250B6589E083}"/>
              </a:ext>
            </a:extLst>
          </p:cNvPr>
          <p:cNvSpPr/>
          <p:nvPr/>
        </p:nvSpPr>
        <p:spPr>
          <a:xfrm>
            <a:off x="322823" y="2640985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4" name="Семиугольник 31">
            <a:extLst>
              <a:ext uri="{FF2B5EF4-FFF2-40B4-BE49-F238E27FC236}">
                <a16:creationId xmlns:a16="http://schemas.microsoft.com/office/drawing/2014/main" id="{B41EC019-EE62-104A-A821-6317AB7E8259}"/>
              </a:ext>
            </a:extLst>
          </p:cNvPr>
          <p:cNvSpPr/>
          <p:nvPr/>
        </p:nvSpPr>
        <p:spPr>
          <a:xfrm>
            <a:off x="322823" y="3695653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5" name="Семиугольник 33">
            <a:extLst>
              <a:ext uri="{FF2B5EF4-FFF2-40B4-BE49-F238E27FC236}">
                <a16:creationId xmlns:a16="http://schemas.microsoft.com/office/drawing/2014/main" id="{1A45FAA5-6126-664E-B35B-7D35400C14BA}"/>
              </a:ext>
            </a:extLst>
          </p:cNvPr>
          <p:cNvSpPr/>
          <p:nvPr/>
        </p:nvSpPr>
        <p:spPr>
          <a:xfrm>
            <a:off x="322823" y="4750322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18" name="TextBox 30"/>
          <p:cNvSpPr txBox="1">
            <a:spLocks noChangeArrowheads="1"/>
          </p:cNvSpPr>
          <p:nvPr/>
        </p:nvSpPr>
        <p:spPr bwMode="auto">
          <a:xfrm>
            <a:off x="931810" y="1403528"/>
            <a:ext cx="802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uk-UA" sz="1600" dirty="0"/>
              <a:t>О</a:t>
            </a:r>
            <a:r>
              <a:rPr lang="uk-UA" sz="1600" dirty="0" smtClean="0"/>
              <a:t>плата </a:t>
            </a:r>
            <a:r>
              <a:rPr lang="uk-UA" sz="1600" dirty="0"/>
              <a:t>послуг з організації купівлі-продажу електричної енергії забезпечується автоматично з рахунків </a:t>
            </a:r>
            <a:r>
              <a:rPr lang="uk-UA" sz="1600" dirty="0" err="1"/>
              <a:t>ескроу</a:t>
            </a:r>
            <a:r>
              <a:rPr lang="uk-UA" sz="1600" dirty="0"/>
              <a:t>, відкритих учасниками РДН/ВДР в уповноваженому банку;</a:t>
            </a:r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931810" y="3762629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sz="1600" dirty="0"/>
              <a:t>О</a:t>
            </a:r>
            <a:r>
              <a:rPr lang="uk-UA" sz="1600" dirty="0" smtClean="0"/>
              <a:t>новлено </a:t>
            </a:r>
            <a:r>
              <a:rPr lang="uk-UA" sz="1600" dirty="0"/>
              <a:t>форму </a:t>
            </a:r>
            <a:r>
              <a:rPr lang="uk-UA" sz="1600" dirty="0" err="1"/>
              <a:t>акта</a:t>
            </a:r>
            <a:r>
              <a:rPr lang="uk-UA" sz="1600" dirty="0"/>
              <a:t> приймання-передачі наданих послуг.</a:t>
            </a:r>
            <a:endParaRPr lang="ru-RU" altLang="uk-UA" sz="1600" dirty="0"/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931810" y="2609413"/>
            <a:ext cx="8027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sz="1600" dirty="0"/>
              <a:t>Ф</a:t>
            </a:r>
            <a:r>
              <a:rPr lang="uk-UA" sz="1600" dirty="0" smtClean="0"/>
              <a:t>іксований </a:t>
            </a:r>
            <a:r>
              <a:rPr lang="uk-UA" sz="1600" dirty="0"/>
              <a:t>платіж новими учасниками РДН/ВДР сплачується у перший робочий день, наступний після дати укладення договору про участь на ринку РДН/ВДР;</a:t>
            </a:r>
            <a:endParaRPr lang="ru-RU" altLang="uk-UA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1810" y="4646292"/>
            <a:ext cx="6897786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ас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надання ОСП максимальних обсягів продажу електричної енергії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ОР змінено з 10:30 на 11:30.</a:t>
            </a:r>
          </a:p>
          <a:p>
            <a:endParaRPr lang="uk-UA" sz="15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13645" y="3"/>
            <a:ext cx="4030357" cy="4656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6781" y="353917"/>
            <a:ext cx="8235700" cy="6222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змін до Правил РДН/ВДР, направлені 31.10.2019 ДП «Оператор ринку» до НКРЕКП стосуються: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69857" y="6303564"/>
            <a:ext cx="216116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r>
              <a:rPr lang="en-US" dirty="0" smtClean="0"/>
              <a:t>1</a:t>
            </a:r>
            <a:r>
              <a:rPr lang="uk-UA" dirty="0"/>
              <a:t>4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4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12" name="Семиугольник 1">
            <a:extLst>
              <a:ext uri="{FF2B5EF4-FFF2-40B4-BE49-F238E27FC236}">
                <a16:creationId xmlns:a16="http://schemas.microsoft.com/office/drawing/2014/main" id="{627873FD-B663-924D-8A0A-F3CFD04FEE27}"/>
              </a:ext>
            </a:extLst>
          </p:cNvPr>
          <p:cNvSpPr/>
          <p:nvPr/>
        </p:nvSpPr>
        <p:spPr>
          <a:xfrm>
            <a:off x="322821" y="1333897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3" name="Семиугольник 29">
            <a:extLst>
              <a:ext uri="{FF2B5EF4-FFF2-40B4-BE49-F238E27FC236}">
                <a16:creationId xmlns:a16="http://schemas.microsoft.com/office/drawing/2014/main" id="{7C3B9F15-25CA-544C-AFE4-250B6589E083}"/>
              </a:ext>
            </a:extLst>
          </p:cNvPr>
          <p:cNvSpPr/>
          <p:nvPr/>
        </p:nvSpPr>
        <p:spPr>
          <a:xfrm>
            <a:off x="322820" y="1885619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4" name="Семиугольник 31">
            <a:extLst>
              <a:ext uri="{FF2B5EF4-FFF2-40B4-BE49-F238E27FC236}">
                <a16:creationId xmlns:a16="http://schemas.microsoft.com/office/drawing/2014/main" id="{B41EC019-EE62-104A-A821-6317AB7E8259}"/>
              </a:ext>
            </a:extLst>
          </p:cNvPr>
          <p:cNvSpPr/>
          <p:nvPr/>
        </p:nvSpPr>
        <p:spPr>
          <a:xfrm>
            <a:off x="322826" y="2441719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8" name="TextBox 30"/>
          <p:cNvSpPr txBox="1">
            <a:spLocks noChangeArrowheads="1"/>
          </p:cNvSpPr>
          <p:nvPr/>
        </p:nvSpPr>
        <p:spPr bwMode="auto">
          <a:xfrm>
            <a:off x="931805" y="1374865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П</a:t>
            </a:r>
            <a:r>
              <a:rPr lang="uk-UA" sz="16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орядку </a:t>
            </a: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реєстрації учасників </a:t>
            </a:r>
            <a:r>
              <a:rPr lang="uk-UA" sz="16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РДН/ВДР;</a:t>
            </a:r>
            <a:endParaRPr lang="ru-RU" altLang="uk-UA" sz="1600" dirty="0"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931810" y="1980389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П</a:t>
            </a:r>
            <a:r>
              <a:rPr lang="uk-UA" sz="16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орядку </a:t>
            </a: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призупинення та припинення участі у РДН/ВДР;</a:t>
            </a:r>
            <a:endParaRPr lang="ru-RU" altLang="uk-UA" sz="1600" dirty="0"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1805" y="2405816"/>
            <a:ext cx="6397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орядку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надання і повернення актів купівлі-продажу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електричної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енергії та актів приймання-передачі наданих послуг;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емиугольник 1">
            <a:extLst>
              <a:ext uri="{FF2B5EF4-FFF2-40B4-BE49-F238E27FC236}">
                <a16:creationId xmlns:a16="http://schemas.microsoft.com/office/drawing/2014/main" id="{627873FD-B663-924D-8A0A-F3CFD04FEE27}"/>
              </a:ext>
            </a:extLst>
          </p:cNvPr>
          <p:cNvSpPr/>
          <p:nvPr/>
        </p:nvSpPr>
        <p:spPr>
          <a:xfrm>
            <a:off x="322825" y="3126345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4</a:t>
            </a:r>
            <a:endParaRPr lang="ru-RU" sz="1801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6" name="Семиугольник 29">
            <a:extLst>
              <a:ext uri="{FF2B5EF4-FFF2-40B4-BE49-F238E27FC236}">
                <a16:creationId xmlns:a16="http://schemas.microsoft.com/office/drawing/2014/main" id="{7C3B9F15-25CA-544C-AFE4-250B6589E083}"/>
              </a:ext>
            </a:extLst>
          </p:cNvPr>
          <p:cNvSpPr/>
          <p:nvPr/>
        </p:nvSpPr>
        <p:spPr>
          <a:xfrm>
            <a:off x="322824" y="3895045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5</a:t>
            </a:r>
            <a:endParaRPr lang="ru-RU" sz="1801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20" name="Семиугольник 31">
            <a:extLst>
              <a:ext uri="{FF2B5EF4-FFF2-40B4-BE49-F238E27FC236}">
                <a16:creationId xmlns:a16="http://schemas.microsoft.com/office/drawing/2014/main" id="{B41EC019-EE62-104A-A821-6317AB7E8259}"/>
              </a:ext>
            </a:extLst>
          </p:cNvPr>
          <p:cNvSpPr/>
          <p:nvPr/>
        </p:nvSpPr>
        <p:spPr>
          <a:xfrm>
            <a:off x="322823" y="4503945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6</a:t>
            </a:r>
            <a:endParaRPr lang="ru-RU" sz="1801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21" name="TextBox 30"/>
          <p:cNvSpPr txBox="1">
            <a:spLocks noChangeArrowheads="1"/>
          </p:cNvSpPr>
          <p:nvPr/>
        </p:nvSpPr>
        <p:spPr bwMode="auto">
          <a:xfrm>
            <a:off x="931810" y="2975188"/>
            <a:ext cx="802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О</a:t>
            </a:r>
            <a:r>
              <a:rPr lang="uk-UA" sz="16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круглення </a:t>
            </a: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значень вартості купівлі-продажу електричної енергії без урахування ПДВ (для усунення розбіжностей, що виникають при нарахуванні сум ПДВ щоденно та за підсумком місяця);</a:t>
            </a:r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931810" y="3960058"/>
            <a:ext cx="8027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Т</a:t>
            </a:r>
            <a:r>
              <a:rPr lang="uk-UA" sz="16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ерміну </a:t>
            </a:r>
            <a:r>
              <a:rPr lang="uk-UA" sz="1600" dirty="0">
                <a:ea typeface="Arial Unicode MS" panose="020B0604020202020204" pitchFamily="34" charset="-128"/>
                <a:cs typeface="Arial" panose="020B0604020202020204" pitchFamily="34" charset="0"/>
              </a:rPr>
              <a:t>впровадження простих блочних заявок на РДН;</a:t>
            </a:r>
            <a:endParaRPr lang="ru-RU" altLang="uk-UA" sz="1600" dirty="0"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4" name="Прямоугольник 3"/>
          <p:cNvSpPr/>
          <p:nvPr/>
        </p:nvSpPr>
        <p:spPr>
          <a:xfrm>
            <a:off x="931805" y="4588904"/>
            <a:ext cx="4949817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</a:t>
            </a:r>
            <a:r>
              <a:rPr lang="uk-UA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осилення </a:t>
            </a:r>
            <a:r>
              <a:rPr lang="uk-UA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відповідальності за оплату послуг ОР;</a:t>
            </a:r>
          </a:p>
          <a:p>
            <a:endParaRPr lang="uk-UA" sz="1500" dirty="0">
              <a:latin typeface="Arial" panose="020B0604020202020204" pitchFamily="34" charset="0"/>
            </a:endParaRPr>
          </a:p>
        </p:txBody>
      </p:sp>
      <p:sp>
        <p:nvSpPr>
          <p:cNvPr id="25" name="Семиугольник 31">
            <a:extLst>
              <a:ext uri="{FF2B5EF4-FFF2-40B4-BE49-F238E27FC236}">
                <a16:creationId xmlns:a16="http://schemas.microsoft.com/office/drawing/2014/main" id="{B41EC019-EE62-104A-A821-6317AB7E8259}"/>
              </a:ext>
            </a:extLst>
          </p:cNvPr>
          <p:cNvSpPr/>
          <p:nvPr/>
        </p:nvSpPr>
        <p:spPr>
          <a:xfrm>
            <a:off x="322822" y="5111755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7</a:t>
            </a:r>
            <a:endParaRPr lang="ru-RU" sz="1801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26" name="Прямоугольник 3"/>
          <p:cNvSpPr/>
          <p:nvPr/>
        </p:nvSpPr>
        <p:spPr>
          <a:xfrm>
            <a:off x="931805" y="5032783"/>
            <a:ext cx="7110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</a:t>
            </a:r>
            <a:r>
              <a:rPr lang="uk-UA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осилення </a:t>
            </a:r>
            <a:r>
              <a:rPr lang="uk-UA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відповідальності щодо своєчасного </a:t>
            </a:r>
            <a:r>
              <a:rPr lang="uk-UA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uk-UA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uk-UA" sz="1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надання </a:t>
            </a:r>
            <a:r>
              <a:rPr lang="uk-UA" sz="1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актів приймання-передачі наданих послуг (введення штрафів). 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758A36-AA25-7142-BEF4-60ED50A8D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990607"/>
            <a:ext cx="2743200" cy="1862985"/>
          </a:xfrm>
          <a:prstGeom prst="rect">
            <a:avLst/>
          </a:prstGeom>
          <a:effectLst/>
        </p:spPr>
      </p:pic>
      <p:sp>
        <p:nvSpPr>
          <p:cNvPr id="3" name="TextBox 2"/>
          <p:cNvSpPr txBox="1"/>
          <p:nvPr/>
        </p:nvSpPr>
        <p:spPr>
          <a:xfrm>
            <a:off x="609600" y="3886203"/>
            <a:ext cx="7315200" cy="19697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uk-UA" sz="4000" b="1" dirty="0" smtId="4294967295">
                <a:solidFill>
                  <a:srgbClr val="00B0F0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ДЯКУЮ ЗА УВАГУ</a:t>
            </a:r>
            <a:r>
              <a:rPr lang="uk-UA" sz="4000" b="1" dirty="0" smtClean="0" smtId="4294967295">
                <a:solidFill>
                  <a:srgbClr val="00B0F0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!</a:t>
            </a:r>
          </a:p>
          <a:p>
            <a:pPr rtl="0"/>
            <a:endParaRPr lang="en-US" sz="2500" b="1" dirty="0" smtClean="0" smtId="4294967295">
              <a:solidFill>
                <a:srgbClr val="E46C0A"/>
              </a:solidFill>
              <a:highlight>
                <a:srgbClr val="000000">
                  <a:alpha val="0"/>
                </a:srgbClr>
              </a:highlight>
              <a:latin typeface="Fira Code"/>
            </a:endParaRPr>
          </a:p>
          <a:p>
            <a:r>
              <a:rPr lang="uk-UA" sz="2500" b="1" dirty="0" smtClean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ЛЕОНІД ГРИГОРОВИЧ НИЖНИК</a:t>
            </a:r>
            <a:endParaRPr lang="en-US" sz="2500" b="1" dirty="0" smtClean="0" smtId="4294967295">
              <a:solidFill>
                <a:srgbClr val="E46C0A"/>
              </a:solidFill>
              <a:highlight>
                <a:srgbClr val="000000">
                  <a:alpha val="0"/>
                </a:srgbClr>
              </a:highlight>
              <a:latin typeface="Fira Code"/>
            </a:endParaRPr>
          </a:p>
          <a:p>
            <a:pPr rtl="0"/>
            <a:r>
              <a:rPr lang="uk-UA" sz="1600" b="1" dirty="0" smtClean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ЗАСТУПНИК НАЧАЛЬНИКА ДЕПАРТАМЕНТУ ПРОВЕДЕННЯ ТОРГІВ З МЕТОДОЛОГІЧНИХ ПИТАНЬ</a:t>
            </a:r>
            <a:r>
              <a:rPr lang="uk-UA" sz="1600" b="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uk-UA" sz="1600" b="1" dirty="0" smtClean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ДП</a:t>
            </a:r>
            <a:r>
              <a:rPr lang="en-US" sz="1600" b="1" dirty="0" smtClean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uk-UA" sz="1600" b="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«ОПЕРАТОР РИНКУ»</a:t>
            </a:r>
            <a:endParaRPr lang="en-US" sz="1600" b="1" dirty="0" smtId="4294967295">
              <a:solidFill>
                <a:srgbClr val="E46C0A"/>
              </a:solidFill>
              <a:highlight>
                <a:srgbClr val="000000">
                  <a:alpha val="0"/>
                </a:srgbClr>
              </a:highlight>
              <a:latin typeface="Fira Code"/>
            </a:endParaRPr>
          </a:p>
        </p:txBody>
      </p:sp>
    </p:spTree>
    <p:extLst>
      <p:ext uri="{BB962C8B-B14F-4D97-AF65-F5344CB8AC3E}">
        <p14:creationId xmlns:p14="http://schemas.microsoft.com/office/powerpoint/2010/main" val="574959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13645" y="3"/>
            <a:ext cx="4030357" cy="4656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17" y="1323263"/>
            <a:ext cx="8235700" cy="6222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 «Оператор ринку»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Закону України «Про ринок електричної енергії»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69857" y="6303564"/>
            <a:ext cx="216116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r>
              <a:rPr lang="uk-UA" dirty="0"/>
              <a:t>2</a:t>
            </a:r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4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12" name="Семиугольник 1">
            <a:extLst>
              <a:ext uri="{FF2B5EF4-FFF2-40B4-BE49-F238E27FC236}">
                <a16:creationId xmlns:a16="http://schemas.microsoft.com/office/drawing/2014/main" id="{627873FD-B663-924D-8A0A-F3CFD04FEE27}"/>
              </a:ext>
            </a:extLst>
          </p:cNvPr>
          <p:cNvSpPr/>
          <p:nvPr/>
        </p:nvSpPr>
        <p:spPr>
          <a:xfrm>
            <a:off x="490667" y="3042349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3" name="Семиугольник 29">
            <a:extLst>
              <a:ext uri="{FF2B5EF4-FFF2-40B4-BE49-F238E27FC236}">
                <a16:creationId xmlns:a16="http://schemas.microsoft.com/office/drawing/2014/main" id="{7C3B9F15-25CA-544C-AFE4-250B6589E083}"/>
              </a:ext>
            </a:extLst>
          </p:cNvPr>
          <p:cNvSpPr/>
          <p:nvPr/>
        </p:nvSpPr>
        <p:spPr>
          <a:xfrm>
            <a:off x="490667" y="4293675"/>
            <a:ext cx="504825" cy="431801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1" b="1" dirty="0">
                <a:solidFill>
                  <a:schemeClr val="accent1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8" name="TextBox 30"/>
          <p:cNvSpPr txBox="1">
            <a:spLocks noChangeArrowheads="1"/>
          </p:cNvSpPr>
          <p:nvPr/>
        </p:nvSpPr>
        <p:spPr bwMode="auto">
          <a:xfrm>
            <a:off x="1099651" y="2842752"/>
            <a:ext cx="802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uk-UA" sz="1600" dirty="0">
                <a:cs typeface="Arial" panose="020B0604020202020204" pitchFamily="34" charset="0"/>
              </a:rPr>
              <a:t>Забезпечує функціонування ринку «на добу наперед» (РДН) та внутрішньодобового ринку (ВДР), а також здійснює організацію купівлі-продажу електричної енергії для доби постачання.</a:t>
            </a:r>
            <a:endParaRPr lang="ru-RU" altLang="uk-UA" sz="1600" dirty="0">
              <a:cs typeface="Arial" panose="020B0604020202020204" pitchFamily="34" charset="0"/>
            </a:endParaRPr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1099651" y="4094078"/>
            <a:ext cx="802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uk-UA" sz="1600" dirty="0" smtClean="0"/>
              <a:t>Створює </a:t>
            </a:r>
            <a:r>
              <a:rPr lang="uk-UA" sz="1600" dirty="0"/>
              <a:t>організаційні, технологічні, інформаційні та інші умови для здійснення регулярних торгів за Правилами РДН та ВДР, укладання і виконання договорів та розрахунків за ними</a:t>
            </a:r>
            <a:r>
              <a:rPr lang="uk-UA" sz="1600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5423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object 7"/>
          <p:cNvSpPr txBox="1"/>
          <p:nvPr/>
        </p:nvSpPr>
        <p:spPr>
          <a:xfrm>
            <a:off x="527330" y="6237841"/>
            <a:ext cx="1379063" cy="177613"/>
          </a:xfrm>
          <a:prstGeom prst="rect">
            <a:avLst/>
          </a:prstGeom>
          <a:effectLst/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lang="en-US" sz="900" spc="-5" smtId="4294967295">
                <a:solidFill>
                  <a:srgbClr val="939598"/>
                </a:solidFill>
                <a:highlight>
                  <a:srgbClr val="000000">
                    <a:alpha val="0"/>
                  </a:srgbClr>
                </a:highlight>
                <a:latin typeface="FiraCode-Medium"/>
                <a:cs typeface="FiraCode-Medium"/>
                <a:hlinkClick r:id="rId2"/>
              </a:rPr>
              <a:t>WWW.OREE.COM.UA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42626" y="6330174"/>
            <a:ext cx="190500" cy="223779"/>
          </a:xfrm>
          <a:prstGeom prst="rect">
            <a:avLst/>
          </a:prstGeom>
          <a:effectLst/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r>
              <a:rPr lang="uk-UA" dirty="0" smtId="4294967295">
                <a:highlight>
                  <a:srgbClr val="000000">
                    <a:alpha val="0"/>
                  </a:srgbClr>
                </a:highlight>
              </a:rPr>
              <a:t>3</a:t>
            </a:r>
            <a:endParaRPr lang="en-US" sz="900" dirty="0" smtId="4294967295">
              <a:highlight>
                <a:srgbClr val="000000">
                  <a:alpha val="0"/>
                </a:srgbClr>
              </a:highlight>
              <a:latin typeface="FiraCode-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613" y="142889"/>
            <a:ext cx="8158620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ОСНОВНІ БІЗНЕС-ПРОЦЕСИ </a:t>
            </a:r>
            <a:br>
              <a:rPr lang="uk-UA" sz="3200" b="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</a:br>
            <a:r>
              <a:rPr lang="uk-UA" sz="3200" b="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ОПЕРАТОРА РИНКУ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78686" y="1229630"/>
            <a:ext cx="8989124" cy="4790183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801"/>
          </a:p>
        </p:txBody>
      </p:sp>
      <p:sp>
        <p:nvSpPr>
          <p:cNvPr id="22" name="Прямокутник 21"/>
          <p:cNvSpPr/>
          <p:nvPr/>
        </p:nvSpPr>
        <p:spPr>
          <a:xfrm>
            <a:off x="4038605" y="5353053"/>
            <a:ext cx="5105401" cy="36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1" dirty="0" err="1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Єдиний</a:t>
            </a:r>
            <a:r>
              <a:rPr lang="ru-RU" sz="180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ru-RU" sz="1801" dirty="0" err="1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інформаційно-технічний</a:t>
            </a:r>
            <a:r>
              <a:rPr lang="ru-RU" sz="1801" dirty="0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 комплекс</a:t>
            </a:r>
            <a:r>
              <a:rPr lang="ru-RU" sz="1801" smtId="4294967295">
                <a:solidFill>
                  <a:srgbClr val="E46C0A"/>
                </a:solidFill>
                <a:highlight>
                  <a:srgbClr val="000000">
                    <a:alpha val="0"/>
                  </a:srgbClr>
                </a:highlight>
                <a:latin typeface="Fira Code"/>
              </a:rPr>
              <a:t>. </a:t>
            </a:r>
            <a:endParaRPr lang="ru-RU" sz="1801" dirty="0" smtId="4294967295">
              <a:solidFill>
                <a:srgbClr val="E46C0A"/>
              </a:solidFill>
              <a:highlight>
                <a:srgbClr val="000000">
                  <a:alpha val="0"/>
                </a:srgbClr>
              </a:highlight>
              <a:latin typeface="Fira Code"/>
            </a:endParaRPr>
          </a:p>
        </p:txBody>
      </p:sp>
      <p:sp>
        <p:nvSpPr>
          <p:cNvPr id="23" name="Виноска зі стрілкою вгору&#10; 22"/>
          <p:cNvSpPr/>
          <p:nvPr/>
        </p:nvSpPr>
        <p:spPr>
          <a:xfrm>
            <a:off x="156382" y="4225676"/>
            <a:ext cx="2282025" cy="1552155"/>
          </a:xfrm>
          <a:prstGeom prst="upArrowCallout">
            <a:avLst>
              <a:gd name="adj1" fmla="val 19489"/>
              <a:gd name="adj2" fmla="val 25000"/>
              <a:gd name="adj3" fmla="val 26102"/>
              <a:gd name="adj4" fmla="val 6773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/>
          </a:p>
        </p:txBody>
      </p:sp>
      <p:sp>
        <p:nvSpPr>
          <p:cNvPr id="24" name="Прямокутник 23"/>
          <p:cNvSpPr/>
          <p:nvPr/>
        </p:nvSpPr>
        <p:spPr>
          <a:xfrm>
            <a:off x="104930" y="4812004"/>
            <a:ext cx="2409679" cy="95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Кваліфікований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надавач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електронних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довірчих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послуг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 «АЦСК ринку </a:t>
            </a:r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електричної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 </a:t>
            </a:r>
            <a:r>
              <a:rPr lang="ru-RU" sz="1401" dirty="0" err="1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енергії</a:t>
            </a:r>
            <a:r>
              <a:rPr lang="ru-RU" sz="1401" dirty="0" smtId="4294967295">
                <a:highlight>
                  <a:srgbClr val="000000">
                    <a:alpha val="0"/>
                  </a:srgbClr>
                </a:highlight>
                <a:latin typeface="Fira Code"/>
              </a:rPr>
              <a:t>»</a:t>
            </a:r>
          </a:p>
        </p:txBody>
      </p:sp>
      <p:grpSp>
        <p:nvGrpSpPr>
          <p:cNvPr id="25" name="Групувати 24"/>
          <p:cNvGrpSpPr/>
          <p:nvPr/>
        </p:nvGrpSpPr>
        <p:grpSpPr>
          <a:xfrm>
            <a:off x="104933" y="2743205"/>
            <a:ext cx="8962876" cy="1472244"/>
            <a:chOff x="445811" y="2904709"/>
            <a:chExt cx="11413094" cy="1116981"/>
          </a:xfrm>
        </p:grpSpPr>
        <p:sp>
          <p:nvSpPr>
            <p:cNvPr id="26" name="Полілінія 25"/>
            <p:cNvSpPr/>
            <p:nvPr/>
          </p:nvSpPr>
          <p:spPr>
            <a:xfrm>
              <a:off x="445811" y="2905690"/>
              <a:ext cx="2716663" cy="1116000"/>
            </a:xfrm>
            <a:custGeom>
              <a:avLst/>
              <a:gdLst>
                <a:gd name="connsiteX0" fmla="*/ 0 w 2093651"/>
                <a:gd name="connsiteY0" fmla="*/ 0 h 726624"/>
                <a:gd name="connsiteX1" fmla="*/ 1730339 w 2093651"/>
                <a:gd name="connsiteY1" fmla="*/ 0 h 726624"/>
                <a:gd name="connsiteX2" fmla="*/ 2093651 w 2093651"/>
                <a:gd name="connsiteY2" fmla="*/ 363312 h 726624"/>
                <a:gd name="connsiteX3" fmla="*/ 1730339 w 2093651"/>
                <a:gd name="connsiteY3" fmla="*/ 726624 h 726624"/>
                <a:gd name="connsiteX4" fmla="*/ 0 w 2093651"/>
                <a:gd name="connsiteY4" fmla="*/ 726624 h 726624"/>
                <a:gd name="connsiteX5" fmla="*/ 363312 w 2093651"/>
                <a:gd name="connsiteY5" fmla="*/ 363312 h 726624"/>
                <a:gd name="connsiteX6" fmla="*/ 0 w 2093651"/>
                <a:gd name="connsiteY6" fmla="*/ 0 h 72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3651" h="726624">
                  <a:moveTo>
                    <a:pt x="0" y="0"/>
                  </a:moveTo>
                  <a:lnTo>
                    <a:pt x="1730339" y="0"/>
                  </a:lnTo>
                  <a:lnTo>
                    <a:pt x="2093651" y="363312"/>
                  </a:lnTo>
                  <a:lnTo>
                    <a:pt x="1730339" y="726624"/>
                  </a:lnTo>
                  <a:lnTo>
                    <a:pt x="0" y="726624"/>
                  </a:lnTo>
                  <a:lnTo>
                    <a:pt x="363312" y="3633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1321" tIns="22671" rIns="385983" bIns="22671" numCol="1" spcCol="1270" anchor="ctr" anchorCtr="0">
              <a:noAutofit/>
            </a:bodyPr>
            <a:lstStyle/>
            <a:p>
              <a:pPr algn="ctr" defTabSz="7556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300" dirty="0" smtId="4294967295">
                  <a:highlight>
                    <a:srgbClr val="000000">
                      <a:alpha val="0"/>
                    </a:srgbClr>
                  </a:highlight>
                  <a:latin typeface="Fira Code"/>
                </a:rPr>
                <a:t>РЕЄСТРАЦІЯ УЧАСНИКІВ РИНКУ</a:t>
              </a:r>
            </a:p>
          </p:txBody>
        </p:sp>
        <p:sp>
          <p:nvSpPr>
            <p:cNvPr id="27" name="Полілінія 26"/>
            <p:cNvSpPr/>
            <p:nvPr/>
          </p:nvSpPr>
          <p:spPr>
            <a:xfrm>
              <a:off x="2756771" y="2904709"/>
              <a:ext cx="2491492" cy="1115820"/>
            </a:xfrm>
            <a:custGeom>
              <a:avLst/>
              <a:gdLst>
                <a:gd name="connsiteX0" fmla="*/ 0 w 2012539"/>
                <a:gd name="connsiteY0" fmla="*/ 0 h 726624"/>
                <a:gd name="connsiteX1" fmla="*/ 1649227 w 2012539"/>
                <a:gd name="connsiteY1" fmla="*/ 0 h 726624"/>
                <a:gd name="connsiteX2" fmla="*/ 2012539 w 2012539"/>
                <a:gd name="connsiteY2" fmla="*/ 363312 h 726624"/>
                <a:gd name="connsiteX3" fmla="*/ 1649227 w 2012539"/>
                <a:gd name="connsiteY3" fmla="*/ 726624 h 726624"/>
                <a:gd name="connsiteX4" fmla="*/ 0 w 2012539"/>
                <a:gd name="connsiteY4" fmla="*/ 726624 h 726624"/>
                <a:gd name="connsiteX5" fmla="*/ 363312 w 2012539"/>
                <a:gd name="connsiteY5" fmla="*/ 363312 h 726624"/>
                <a:gd name="connsiteX6" fmla="*/ 0 w 2012539"/>
                <a:gd name="connsiteY6" fmla="*/ 0 h 72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2539" h="726624">
                  <a:moveTo>
                    <a:pt x="0" y="0"/>
                  </a:moveTo>
                  <a:lnTo>
                    <a:pt x="1649227" y="0"/>
                  </a:lnTo>
                  <a:lnTo>
                    <a:pt x="2012539" y="363312"/>
                  </a:lnTo>
                  <a:lnTo>
                    <a:pt x="1649227" y="726624"/>
                  </a:lnTo>
                  <a:lnTo>
                    <a:pt x="0" y="726624"/>
                  </a:lnTo>
                  <a:lnTo>
                    <a:pt x="363312" y="3633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5321" tIns="24004" rIns="387316" bIns="24004" numCol="1" spcCol="1270" anchor="ctr" anchorCtr="0">
              <a:noAutofit/>
            </a:bodyPr>
            <a:lstStyle/>
            <a:p>
              <a:pPr algn="ctr" defTabSz="8000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52" dirty="0" smtId="4294967295">
                  <a:highlight>
                    <a:srgbClr val="000000">
                      <a:alpha val="0"/>
                    </a:srgbClr>
                  </a:highlight>
                  <a:latin typeface="Fira Code"/>
                </a:rPr>
                <a:t>ПРОВЕДЕННЯ ТОРГІВ</a:t>
              </a:r>
            </a:p>
          </p:txBody>
        </p:sp>
        <p:sp>
          <p:nvSpPr>
            <p:cNvPr id="28" name="Полілінія 27"/>
            <p:cNvSpPr/>
            <p:nvPr/>
          </p:nvSpPr>
          <p:spPr>
            <a:xfrm>
              <a:off x="9239068" y="2904709"/>
              <a:ext cx="2619837" cy="1116000"/>
            </a:xfrm>
            <a:custGeom>
              <a:avLst/>
              <a:gdLst>
                <a:gd name="connsiteX0" fmla="*/ 0 w 2987759"/>
                <a:gd name="connsiteY0" fmla="*/ 0 h 971760"/>
                <a:gd name="connsiteX1" fmla="*/ 2501879 w 2987759"/>
                <a:gd name="connsiteY1" fmla="*/ 0 h 971760"/>
                <a:gd name="connsiteX2" fmla="*/ 2987759 w 2987759"/>
                <a:gd name="connsiteY2" fmla="*/ 485880 h 971760"/>
                <a:gd name="connsiteX3" fmla="*/ 2501879 w 2987759"/>
                <a:gd name="connsiteY3" fmla="*/ 971760 h 971760"/>
                <a:gd name="connsiteX4" fmla="*/ 0 w 2987759"/>
                <a:gd name="connsiteY4" fmla="*/ 971760 h 971760"/>
                <a:gd name="connsiteX5" fmla="*/ 485880 w 2987759"/>
                <a:gd name="connsiteY5" fmla="*/ 485880 h 971760"/>
                <a:gd name="connsiteX6" fmla="*/ 0 w 2987759"/>
                <a:gd name="connsiteY6" fmla="*/ 0 h 97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7759" h="971760">
                  <a:moveTo>
                    <a:pt x="0" y="0"/>
                  </a:moveTo>
                  <a:lnTo>
                    <a:pt x="2501879" y="0"/>
                  </a:lnTo>
                  <a:lnTo>
                    <a:pt x="2987759" y="485880"/>
                  </a:lnTo>
                  <a:lnTo>
                    <a:pt x="2501879" y="971760"/>
                  </a:lnTo>
                  <a:lnTo>
                    <a:pt x="0" y="971760"/>
                  </a:lnTo>
                  <a:lnTo>
                    <a:pt x="485880" y="4858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7889" tIns="24004" rIns="509883" bIns="24004" numCol="1" spcCol="1270" anchor="ctr" anchorCtr="0">
              <a:noAutofit/>
            </a:bodyPr>
            <a:lstStyle/>
            <a:p>
              <a:pPr algn="ctr" defTabSz="8000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151" dirty="0" smtId="4294967295">
                  <a:highlight>
                    <a:srgbClr val="000000">
                      <a:alpha val="0"/>
                    </a:srgbClr>
                  </a:highlight>
                  <a:latin typeface="Fira Code"/>
                </a:rPr>
                <a:t>ФІНАНСОВІ РОЗРАХУНКИ</a:t>
              </a:r>
            </a:p>
          </p:txBody>
        </p:sp>
        <p:sp>
          <p:nvSpPr>
            <p:cNvPr id="29" name="Полілінія 28"/>
            <p:cNvSpPr/>
            <p:nvPr/>
          </p:nvSpPr>
          <p:spPr>
            <a:xfrm>
              <a:off x="6772583" y="2904709"/>
              <a:ext cx="2838931" cy="1116000"/>
            </a:xfrm>
            <a:custGeom>
              <a:avLst/>
              <a:gdLst>
                <a:gd name="connsiteX0" fmla="*/ 0 w 2987759"/>
                <a:gd name="connsiteY0" fmla="*/ 0 h 971760"/>
                <a:gd name="connsiteX1" fmla="*/ 2501879 w 2987759"/>
                <a:gd name="connsiteY1" fmla="*/ 0 h 971760"/>
                <a:gd name="connsiteX2" fmla="*/ 2987759 w 2987759"/>
                <a:gd name="connsiteY2" fmla="*/ 485880 h 971760"/>
                <a:gd name="connsiteX3" fmla="*/ 2501879 w 2987759"/>
                <a:gd name="connsiteY3" fmla="*/ 971760 h 971760"/>
                <a:gd name="connsiteX4" fmla="*/ 0 w 2987759"/>
                <a:gd name="connsiteY4" fmla="*/ 971760 h 971760"/>
                <a:gd name="connsiteX5" fmla="*/ 485880 w 2987759"/>
                <a:gd name="connsiteY5" fmla="*/ 485880 h 971760"/>
                <a:gd name="connsiteX6" fmla="*/ 0 w 2987759"/>
                <a:gd name="connsiteY6" fmla="*/ 0 h 97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7759" h="971760">
                  <a:moveTo>
                    <a:pt x="0" y="0"/>
                  </a:moveTo>
                  <a:lnTo>
                    <a:pt x="2501879" y="0"/>
                  </a:lnTo>
                  <a:lnTo>
                    <a:pt x="2987759" y="485880"/>
                  </a:lnTo>
                  <a:lnTo>
                    <a:pt x="2501879" y="971760"/>
                  </a:lnTo>
                  <a:lnTo>
                    <a:pt x="0" y="971760"/>
                  </a:lnTo>
                  <a:lnTo>
                    <a:pt x="485880" y="4858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7889" tIns="24004" rIns="509883" bIns="24004" numCol="1" spcCol="1270" anchor="ctr" anchorCtr="0">
              <a:noAutofit/>
            </a:bodyPr>
            <a:lstStyle/>
            <a:p>
              <a:pPr algn="ctr" defTabSz="8000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300" dirty="0" smtId="4294967295">
                  <a:highlight>
                    <a:srgbClr val="000000">
                      <a:alpha val="0"/>
                    </a:srgbClr>
                  </a:highlight>
                  <a:latin typeface="Fira Code"/>
                </a:rPr>
                <a:t>ПУБЛІКАЦІЯ РЕЗУЛЬТАТІВ</a:t>
              </a:r>
            </a:p>
          </p:txBody>
        </p:sp>
        <p:sp>
          <p:nvSpPr>
            <p:cNvPr id="30" name="Полілінія 29"/>
            <p:cNvSpPr/>
            <p:nvPr/>
          </p:nvSpPr>
          <p:spPr>
            <a:xfrm>
              <a:off x="4873784" y="2904709"/>
              <a:ext cx="2322939" cy="1115820"/>
            </a:xfrm>
            <a:custGeom>
              <a:avLst/>
              <a:gdLst>
                <a:gd name="connsiteX0" fmla="*/ 0 w 2012539"/>
                <a:gd name="connsiteY0" fmla="*/ 0 h 726624"/>
                <a:gd name="connsiteX1" fmla="*/ 1649227 w 2012539"/>
                <a:gd name="connsiteY1" fmla="*/ 0 h 726624"/>
                <a:gd name="connsiteX2" fmla="*/ 2012539 w 2012539"/>
                <a:gd name="connsiteY2" fmla="*/ 363312 h 726624"/>
                <a:gd name="connsiteX3" fmla="*/ 1649227 w 2012539"/>
                <a:gd name="connsiteY3" fmla="*/ 726624 h 726624"/>
                <a:gd name="connsiteX4" fmla="*/ 0 w 2012539"/>
                <a:gd name="connsiteY4" fmla="*/ 726624 h 726624"/>
                <a:gd name="connsiteX5" fmla="*/ 363312 w 2012539"/>
                <a:gd name="connsiteY5" fmla="*/ 363312 h 726624"/>
                <a:gd name="connsiteX6" fmla="*/ 0 w 2012539"/>
                <a:gd name="connsiteY6" fmla="*/ 0 h 72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2539" h="726624">
                  <a:moveTo>
                    <a:pt x="0" y="0"/>
                  </a:moveTo>
                  <a:lnTo>
                    <a:pt x="1649227" y="0"/>
                  </a:lnTo>
                  <a:lnTo>
                    <a:pt x="2012539" y="363312"/>
                  </a:lnTo>
                  <a:lnTo>
                    <a:pt x="1649227" y="726624"/>
                  </a:lnTo>
                  <a:lnTo>
                    <a:pt x="0" y="726624"/>
                  </a:lnTo>
                  <a:lnTo>
                    <a:pt x="363312" y="3633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5321" tIns="24004" rIns="387316" bIns="24004" numCol="1" spcCol="1270" anchor="ctr" anchorCtr="0">
              <a:noAutofit/>
            </a:bodyPr>
            <a:lstStyle/>
            <a:p>
              <a:pPr algn="ctr" defTabSz="80006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52" dirty="0" smtId="4294967295">
                  <a:highlight>
                    <a:srgbClr val="000000">
                      <a:alpha val="0"/>
                    </a:srgbClr>
                  </a:highlight>
                  <a:latin typeface="Fira Code"/>
                </a:rPr>
                <a:t>РЕЗУЛЬТАТИ ТОРГІВ </a:t>
              </a:r>
            </a:p>
          </p:txBody>
        </p:sp>
      </p:grpSp>
      <p:sp>
        <p:nvSpPr>
          <p:cNvPr id="31" name="Округлений прямокутник 30"/>
          <p:cNvSpPr/>
          <p:nvPr/>
        </p:nvSpPr>
        <p:spPr>
          <a:xfrm>
            <a:off x="242129" y="1810036"/>
            <a:ext cx="4667865" cy="99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Прямокутник 31"/>
          <p:cNvSpPr/>
          <p:nvPr/>
        </p:nvSpPr>
        <p:spPr>
          <a:xfrm>
            <a:off x="537146" y="1768239"/>
            <a:ext cx="42167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</a:t>
            </a:r>
          </a:p>
          <a:p>
            <a:pPr algn="ctr"/>
            <a:r>
              <a:rPr lang="uk-UA" sz="3200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(спостереження)</a:t>
            </a:r>
          </a:p>
        </p:txBody>
      </p:sp>
    </p:spTree>
    <p:extLst>
      <p:ext uri="{BB962C8B-B14F-4D97-AF65-F5344CB8AC3E}">
        <p14:creationId xmlns:p14="http://schemas.microsoft.com/office/powerpoint/2010/main" val="275483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 rot="10800000">
            <a:off x="3" y="2198370"/>
            <a:ext cx="4030357" cy="4656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6014F439-6F4E-4BCD-9A8D-B3943844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426430"/>
            <a:ext cx="8686800" cy="1478571"/>
          </a:xfrm>
        </p:spPr>
        <p:txBody>
          <a:bodyPr rtlCol="0">
            <a:normAutofit/>
          </a:bodyPr>
          <a:lstStyle/>
          <a:p>
            <a:pPr algn="ctr"/>
            <a:r>
              <a:rPr lang="uk-UA" sz="3200" b="1" dirty="0">
                <a:solidFill>
                  <a:srgbClr val="00B0F0"/>
                </a:solidFill>
              </a:rPr>
              <a:t>УЧАСНИКИ РДН ТА ВДР</a:t>
            </a:r>
          </a:p>
        </p:txBody>
      </p:sp>
      <p:sp>
        <p:nvSpPr>
          <p:cNvPr id="2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33841" y="6330170"/>
            <a:ext cx="121284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r>
              <a:rPr lang="uk-UA" dirty="0"/>
              <a:t>4</a:t>
            </a:r>
            <a:endParaRPr dirty="0"/>
          </a:p>
        </p:txBody>
      </p:sp>
      <p:graphicFrame>
        <p:nvGraphicFramePr>
          <p:cNvPr id="27" name="Місце для вмісту 5">
            <a:extLst>
              <a:ext uri="{FF2B5EF4-FFF2-40B4-BE49-F238E27FC236}">
                <a16:creationId xmlns:a16="http://schemas.microsoft.com/office/drawing/2014/main" id="{FDC82B32-E554-41C2-8B07-0D5E2DFFC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550698"/>
              </p:ext>
            </p:extLst>
          </p:nvPr>
        </p:nvGraphicFramePr>
        <p:xfrm>
          <a:off x="228601" y="908721"/>
          <a:ext cx="8686800" cy="503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4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</p:spTree>
    <p:extLst>
      <p:ext uri="{BB962C8B-B14F-4D97-AF65-F5344CB8AC3E}">
        <p14:creationId xmlns:p14="http://schemas.microsoft.com/office/powerpoint/2010/main" val="5588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/>
          <p:nvPr/>
        </p:nvSpPr>
        <p:spPr>
          <a:xfrm rot="10800000">
            <a:off x="3" y="2198370"/>
            <a:ext cx="4030357" cy="4656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2"/>
          <p:cNvSpPr/>
          <p:nvPr/>
        </p:nvSpPr>
        <p:spPr>
          <a:xfrm>
            <a:off x="5113645" y="61"/>
            <a:ext cx="4030357" cy="4656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185" y="404104"/>
            <a:ext cx="8530680" cy="6222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</a:t>
            </a:r>
            <a:r>
              <a:rPr lang="ru-RU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обсяги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</a:t>
            </a:r>
            <a:r>
              <a:rPr lang="uk-UA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 РДН та ВДР </a:t>
            </a:r>
            <a:r>
              <a:rPr lang="ru-RU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липень - листопад 2019 року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МВт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uk-UA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22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3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graphicFrame>
        <p:nvGraphicFramePr>
          <p:cNvPr id="8" name="Місце для вмісту 5">
            <a:extLst>
              <a:ext uri="{FF2B5EF4-FFF2-40B4-BE49-F238E27FC236}">
                <a16:creationId xmlns:a16="http://schemas.microsoft.com/office/drawing/2014/main" id="{FDC82B32-E554-41C2-8B07-0D5E2DFFCE3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7504" y="1143006"/>
          <a:ext cx="8928992" cy="509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object 9"/>
          <p:cNvSpPr txBox="1">
            <a:spLocks/>
          </p:cNvSpPr>
          <p:nvPr/>
        </p:nvSpPr>
        <p:spPr>
          <a:xfrm>
            <a:off x="7333834" y="6330174"/>
            <a:ext cx="190500" cy="223779"/>
          </a:xfrm>
          <a:prstGeom prst="rect">
            <a:avLst/>
          </a:prstGeom>
          <a:effectLst/>
        </p:spPr>
        <p:txBody>
          <a:bodyPr vert="horz" wrap="square" lIns="0" tIns="38735" rIns="0" bIns="0" rtlCol="0" anchor="ctr"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399">
              <a:spcBef>
                <a:spcPts val="305"/>
              </a:spcBef>
            </a:pPr>
            <a:r>
              <a:rPr lang="uk-UA" dirty="0" smtId="4294967295">
                <a:highlight>
                  <a:srgbClr val="000000">
                    <a:alpha val="0"/>
                  </a:srgbClr>
                </a:highlight>
              </a:rPr>
              <a:t>5</a:t>
            </a:r>
            <a:endParaRPr lang="en-US" sz="900" dirty="0" smtId="4294967295">
              <a:highlight>
                <a:srgbClr val="000000">
                  <a:alpha val="0"/>
                </a:srgbClr>
              </a:highlight>
              <a:latin typeface="FiraCode-Medium"/>
            </a:endParaRPr>
          </a:p>
        </p:txBody>
      </p:sp>
    </p:spTree>
    <p:extLst>
      <p:ext uri="{BB962C8B-B14F-4D97-AF65-F5344CB8AC3E}">
        <p14:creationId xmlns:p14="http://schemas.microsoft.com/office/powerpoint/2010/main" val="28960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13645" y="3"/>
            <a:ext cx="4030357" cy="4656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25" y="118312"/>
            <a:ext cx="8235700" cy="6222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бсягів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РДН </a:t>
            </a:r>
            <a:b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липень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листопад 2019 року</a:t>
            </a:r>
            <a:r>
              <a:rPr lang="ru-RU" altLang="en-US" sz="2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МВт·год</a:t>
            </a:r>
            <a:r>
              <a:rPr lang="ru-RU" altLang="en-US" sz="2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08310" y="6330172"/>
            <a:ext cx="216116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fld id="{81D60167-4931-47E6-BA6A-407CBD079E47}" type="slidenum">
              <a:rPr dirty="0"/>
              <a:pPr marL="25399">
                <a:spcBef>
                  <a:spcPts val="305"/>
                </a:spcBef>
              </a:pPr>
              <a:t>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4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graphicFrame>
        <p:nvGraphicFramePr>
          <p:cNvPr id="12" name="Діаграма 11"/>
          <p:cNvGraphicFramePr/>
          <p:nvPr>
            <p:extLst/>
          </p:nvPr>
        </p:nvGraphicFramePr>
        <p:xfrm>
          <a:off x="-13856" y="858859"/>
          <a:ext cx="9144000" cy="523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/>
          </p:nvPr>
        </p:nvGraphicFramePr>
        <p:xfrm>
          <a:off x="4419612" y="3021674"/>
          <a:ext cx="4584702" cy="227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763">
                  <a:extLst>
                    <a:ext uri="{9D8B030D-6E8A-4147-A177-3AD203B41FA5}">
                      <a16:colId xmlns:a16="http://schemas.microsoft.com/office/drawing/2014/main" val="3424180069"/>
                    </a:ext>
                  </a:extLst>
                </a:gridCol>
                <a:gridCol w="583823">
                  <a:extLst>
                    <a:ext uri="{9D8B030D-6E8A-4147-A177-3AD203B41FA5}">
                      <a16:colId xmlns:a16="http://schemas.microsoft.com/office/drawing/2014/main" val="4126423600"/>
                    </a:ext>
                  </a:extLst>
                </a:gridCol>
                <a:gridCol w="678492">
                  <a:extLst>
                    <a:ext uri="{9D8B030D-6E8A-4147-A177-3AD203B41FA5}">
                      <a16:colId xmlns:a16="http://schemas.microsoft.com/office/drawing/2014/main" val="669673866"/>
                    </a:ext>
                  </a:extLst>
                </a:gridCol>
                <a:gridCol w="701285">
                  <a:extLst>
                    <a:ext uri="{9D8B030D-6E8A-4147-A177-3AD203B41FA5}">
                      <a16:colId xmlns:a16="http://schemas.microsoft.com/office/drawing/2014/main" val="2960859040"/>
                    </a:ext>
                  </a:extLst>
                </a:gridCol>
                <a:gridCol w="660767">
                  <a:extLst>
                    <a:ext uri="{9D8B030D-6E8A-4147-A177-3AD203B41FA5}">
                      <a16:colId xmlns:a16="http://schemas.microsoft.com/office/drawing/2014/main" val="4237132749"/>
                    </a:ext>
                  </a:extLst>
                </a:gridCol>
                <a:gridCol w="735572">
                  <a:extLst>
                    <a:ext uri="{9D8B030D-6E8A-4147-A177-3AD203B41FA5}">
                      <a16:colId xmlns:a16="http://schemas.microsoft.com/office/drawing/2014/main" val="848125187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Структура продажу</a:t>
                      </a:r>
                      <a:endParaRPr lang="uk-U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Липень</a:t>
                      </a:r>
                      <a:endParaRPr lang="uk-U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Серпень</a:t>
                      </a:r>
                      <a:endParaRPr lang="uk-U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Вересень</a:t>
                      </a:r>
                      <a:endParaRPr lang="uk-U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Жовтень</a:t>
                      </a:r>
                      <a:endParaRPr lang="uk-UA" sz="12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Листопад</a:t>
                      </a:r>
                      <a:endParaRPr lang="uk-UA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1235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Гарантований покупець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48,42%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51,77%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52,90%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37,19%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50,62%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129415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АЕС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15,82%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15,13%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19,62%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27,71%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12,22%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90713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ТЕС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18,76%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12,98%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11,59%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9,26%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16,23%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974175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ГЕС 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8,16%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8,43%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5,85%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7,88%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8,53%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89329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ТЕЦ 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3,90%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3,26%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2,42%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3,91%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3,92%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68979"/>
                  </a:ext>
                </a:extLst>
              </a:tr>
              <a:tr h="199179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Інші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4,94%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8,43%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7,63%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14,04%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8,40%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530100"/>
                  </a:ext>
                </a:extLst>
              </a:tr>
              <a:tr h="199179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Трейдери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0,08%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55092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Всього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uk-UA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uk-U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69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7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13645" y="3"/>
            <a:ext cx="4030357" cy="4656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7" name="object 7"/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3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8301" y="78783"/>
            <a:ext cx="8159500" cy="553999"/>
          </a:xfrm>
        </p:spPr>
        <p:txBody>
          <a:bodyPr>
            <a:noAutofit/>
          </a:bodyPr>
          <a:lstStyle/>
          <a:p>
            <a:pPr algn="ctr"/>
            <a:r>
              <a:rPr lang="uk-UA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бсягів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РДН </a:t>
            </a:r>
            <a:b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липень</a:t>
            </a:r>
            <a:r>
              <a:rPr lang="ru-RU" altLang="en-US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листопад 2019 року</a:t>
            </a:r>
            <a:r>
              <a:rPr lang="ru-RU" altLang="en-US" sz="2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S" sz="2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МВт·год</a:t>
            </a:r>
            <a:r>
              <a:rPr lang="ru-RU" altLang="en-US" sz="2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08310" y="6342693"/>
            <a:ext cx="216116" cy="223779"/>
          </a:xfrm>
          <a:prstGeom prst="rect">
            <a:avLst/>
          </a:prstGeom>
        </p:spPr>
        <p:txBody>
          <a:bodyPr vert="horz" wrap="square" lIns="0" tIns="38735" rIns="0" bIns="0" rtlCol="0" anchor="ctr">
            <a:spAutoFit/>
          </a:bodyPr>
          <a:lstStyle/>
          <a:p>
            <a:pPr marL="25399">
              <a:spcBef>
                <a:spcPts val="305"/>
              </a:spcBef>
            </a:pPr>
            <a:fld id="{81D60167-4931-47E6-BA6A-407CBD079E47}" type="slidenum">
              <a:rPr dirty="0"/>
              <a:pPr marL="25399">
                <a:spcBef>
                  <a:spcPts val="305"/>
                </a:spcBef>
              </a:pPr>
              <a:t>7</a:t>
            </a:fld>
            <a:endParaRPr dirty="0"/>
          </a:p>
        </p:txBody>
      </p:sp>
      <p:graphicFrame>
        <p:nvGraphicFramePr>
          <p:cNvPr id="10" name="Діаграма 9"/>
          <p:cNvGraphicFramePr/>
          <p:nvPr>
            <p:extLst/>
          </p:nvPr>
        </p:nvGraphicFramePr>
        <p:xfrm>
          <a:off x="14" y="782610"/>
          <a:ext cx="9143999" cy="545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4355982" y="2840803"/>
          <a:ext cx="4702464" cy="2255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1659">
                  <a:extLst>
                    <a:ext uri="{9D8B030D-6E8A-4147-A177-3AD203B41FA5}">
                      <a16:colId xmlns:a16="http://schemas.microsoft.com/office/drawing/2014/main" val="181413301"/>
                    </a:ext>
                  </a:extLst>
                </a:gridCol>
                <a:gridCol w="566183">
                  <a:extLst>
                    <a:ext uri="{9D8B030D-6E8A-4147-A177-3AD203B41FA5}">
                      <a16:colId xmlns:a16="http://schemas.microsoft.com/office/drawing/2014/main" val="2933754938"/>
                    </a:ext>
                  </a:extLst>
                </a:gridCol>
                <a:gridCol w="707728">
                  <a:extLst>
                    <a:ext uri="{9D8B030D-6E8A-4147-A177-3AD203B41FA5}">
                      <a16:colId xmlns:a16="http://schemas.microsoft.com/office/drawing/2014/main" val="240587419"/>
                    </a:ext>
                  </a:extLst>
                </a:gridCol>
                <a:gridCol w="707728">
                  <a:extLst>
                    <a:ext uri="{9D8B030D-6E8A-4147-A177-3AD203B41FA5}">
                      <a16:colId xmlns:a16="http://schemas.microsoft.com/office/drawing/2014/main" val="332570496"/>
                    </a:ext>
                  </a:extLst>
                </a:gridCol>
                <a:gridCol w="666837">
                  <a:extLst>
                    <a:ext uri="{9D8B030D-6E8A-4147-A177-3AD203B41FA5}">
                      <a16:colId xmlns:a16="http://schemas.microsoft.com/office/drawing/2014/main" val="7749862"/>
                    </a:ext>
                  </a:extLst>
                </a:gridCol>
                <a:gridCol w="742329">
                  <a:extLst>
                    <a:ext uri="{9D8B030D-6E8A-4147-A177-3AD203B41FA5}">
                      <a16:colId xmlns:a16="http://schemas.microsoft.com/office/drawing/2014/main" val="1411822156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>
                          <a:effectLst/>
                        </a:rPr>
                        <a:t>Структура </a:t>
                      </a:r>
                      <a:r>
                        <a:rPr lang="uk-UA" sz="1200" b="1" u="none" strike="noStrike" dirty="0" smtClean="0">
                          <a:effectLst/>
                        </a:rPr>
                        <a:t>купівлі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>
                          <a:effectLst/>
                        </a:rPr>
                        <a:t>Липень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>
                          <a:effectLst/>
                        </a:rPr>
                        <a:t>Серпень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>
                          <a:effectLst/>
                        </a:rPr>
                        <a:t>Вересень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>
                          <a:effectLst/>
                        </a:rPr>
                        <a:t>Жовтень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u="none" strike="noStrike" dirty="0" smtClean="0">
                          <a:effectLst/>
                        </a:rPr>
                        <a:t>Листопад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01076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Постачальники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52,47%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51,72%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66,59%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65,20%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5755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ПУП *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36,09%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38,78%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25,83%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23,71%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50870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ОСР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5,22%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3,89%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1,70%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2,38%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788439"/>
                  </a:ext>
                </a:extLst>
              </a:tr>
              <a:tr h="388832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Гарантований покупець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2,86%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2,33%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2,76%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3,66%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095901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Виробники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2,02%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2,41%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1,95%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3,55%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51795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ОСП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1,36%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0,87%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1,16%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1,51%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406884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Трейдери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1,82%</a:t>
                      </a:r>
                      <a:endParaRPr lang="uk-U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299264"/>
                  </a:ext>
                </a:extLst>
              </a:tr>
              <a:tr h="209551"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u="none" strike="noStrike" dirty="0">
                          <a:effectLst/>
                        </a:rPr>
                        <a:t>Всього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100%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100%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100%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>
                          <a:effectLst/>
                        </a:rPr>
                        <a:t>100%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100%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9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3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236302" y="6324682"/>
            <a:ext cx="395421" cy="223779"/>
          </a:xfrm>
          <a:prstGeom prst="rect">
            <a:avLst/>
          </a:prstGeom>
          <a:effectLst/>
        </p:spPr>
        <p:txBody>
          <a:bodyPr vert="horz" wrap="square" lIns="0" tIns="38735" rIns="0" bIns="0" rtlCol="0" anchor="ctr">
            <a:spAutoFit/>
          </a:bodyPr>
          <a:lstStyle/>
          <a:p>
            <a:pPr marL="25399" algn="ctr">
              <a:spcBef>
                <a:spcPts val="305"/>
              </a:spcBef>
            </a:pPr>
            <a:r>
              <a:rPr lang="uk-UA" dirty="0" smtId="4294967295">
                <a:highlight>
                  <a:srgbClr val="000000">
                    <a:alpha val="0"/>
                  </a:srgbClr>
                </a:highlight>
              </a:rPr>
              <a:t>8</a:t>
            </a:r>
            <a:endParaRPr lang="en-US" sz="900" dirty="0" smtId="4294967295">
              <a:highlight>
                <a:srgbClr val="000000">
                  <a:alpha val="0"/>
                </a:srgbClr>
              </a:highlight>
              <a:latin typeface="FiraCode-Medium"/>
            </a:endParaRPr>
          </a:p>
        </p:txBody>
      </p:sp>
      <p:graphicFrame>
        <p:nvGraphicFramePr>
          <p:cNvPr id="6" name="Місце для вмісту 8">
            <a:extLst>
              <a:ext uri="{FF2B5EF4-FFF2-40B4-BE49-F238E27FC236}">
                <a16:creationId xmlns:a16="http://schemas.microsoft.com/office/drawing/2014/main" id="{85C7C708-7C4D-4A26-8251-412EE15C7D90}"/>
              </a:ext>
            </a:extLst>
          </p:cNvPr>
          <p:cNvGraphicFramePr/>
          <p:nvPr>
            <p:extLst/>
          </p:nvPr>
        </p:nvGraphicFramePr>
        <p:xfrm>
          <a:off x="228605" y="874943"/>
          <a:ext cx="4191001" cy="526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Місце для вмісту 8">
            <a:extLst>
              <a:ext uri="{FF2B5EF4-FFF2-40B4-BE49-F238E27FC236}">
                <a16:creationId xmlns:a16="http://schemas.microsoft.com/office/drawing/2014/main" id="{3242D88F-48FF-404B-A730-26340E85196F}"/>
              </a:ext>
            </a:extLst>
          </p:cNvPr>
          <p:cNvGraphicFramePr/>
          <p:nvPr>
            <p:extLst/>
          </p:nvPr>
        </p:nvGraphicFramePr>
        <p:xfrm>
          <a:off x="4267207" y="874943"/>
          <a:ext cx="4648201" cy="524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object 7"/>
          <p:cNvSpPr txBox="1"/>
          <p:nvPr/>
        </p:nvSpPr>
        <p:spPr>
          <a:xfrm>
            <a:off x="533414" y="6299325"/>
            <a:ext cx="1379063" cy="177613"/>
          </a:xfrm>
          <a:prstGeom prst="rect">
            <a:avLst/>
          </a:prstGeom>
          <a:effectLst/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lang="en-US" sz="900" spc="-5" smtId="4294967295">
                <a:solidFill>
                  <a:srgbClr val="939598"/>
                </a:solidFill>
                <a:highlight>
                  <a:srgbClr val="000000">
                    <a:alpha val="0"/>
                  </a:srgbClr>
                </a:highlight>
                <a:latin typeface="FiraCode-Medium"/>
                <a:cs typeface="FiraCode-Medium"/>
                <a:hlinkClick r:id="rId5"/>
              </a:rPr>
              <a:t>WWW.OREE.COM.UA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446" y="61546"/>
            <a:ext cx="8443063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Середньозважені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купівлі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продажу </a:t>
            </a:r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РДН </a:t>
            </a:r>
          </a:p>
          <a:p>
            <a:pPr algn="ctr"/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на ВДР </a:t>
            </a:r>
            <a:r>
              <a:rPr lang="ru-RU" altLang="en-US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липень</a:t>
            </a:r>
            <a:r>
              <a:rPr lang="ru-RU" altLang="en-US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листопад 2019 року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МВт·год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Id="4294967295">
              <a:solidFill>
                <a:srgbClr val="00B0F0"/>
              </a:solidFill>
              <a:highlight>
                <a:srgbClr val="000000">
                  <a:alpha val="0"/>
                </a:srgbClr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6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7D2D287-F030-47D9-B8E4-24617B3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5" y="10"/>
            <a:ext cx="9067801" cy="369332"/>
          </a:xfrm>
        </p:spPr>
        <p:txBody>
          <a:bodyPr>
            <a:normAutofit/>
          </a:bodyPr>
          <a:lstStyle/>
          <a:p>
            <a:pPr algn="ctr"/>
            <a:r>
              <a:rPr lang="uk-UA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Середньозважені ціни на РДН з жовтня по 7 грудня 2019</a:t>
            </a:r>
          </a:p>
        </p:txBody>
      </p:sp>
      <p:graphicFrame>
        <p:nvGraphicFramePr>
          <p:cNvPr id="12" name="Місце для вмісту 11">
            <a:extLst>
              <a:ext uri="{FF2B5EF4-FFF2-40B4-BE49-F238E27FC236}">
                <a16:creationId xmlns:a16="http://schemas.microsoft.com/office/drawing/2014/main" id="{CAA7EA57-D766-468B-BF42-C8E6C892B646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6205" y="533401"/>
          <a:ext cx="9067801" cy="557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ect 7">
            <a:extLst>
              <a:ext uri="{FF2B5EF4-FFF2-40B4-BE49-F238E27FC236}">
                <a16:creationId xmlns:a16="http://schemas.microsoft.com/office/drawing/2014/main" id="{76EB21D0-22A2-4F2A-88C4-3C17BA8926B0}"/>
              </a:ext>
            </a:extLst>
          </p:cNvPr>
          <p:cNvSpPr txBox="1"/>
          <p:nvPr/>
        </p:nvSpPr>
        <p:spPr>
          <a:xfrm>
            <a:off x="527317" y="6237841"/>
            <a:ext cx="1377685" cy="17761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900" spc="-5" dirty="0">
                <a:solidFill>
                  <a:srgbClr val="939598"/>
                </a:solidFill>
                <a:latin typeface="FiraCode-Medium"/>
                <a:cs typeface="FiraCode-Medium"/>
                <a:hlinkClick r:id="rId3"/>
              </a:rPr>
              <a:t>WWW.OREE.COM.UA</a:t>
            </a:r>
            <a:endParaRPr sz="900" dirty="0">
              <a:latin typeface="FiraCode-Medium"/>
              <a:cs typeface="FiraCode-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7236302" y="6324682"/>
            <a:ext cx="395421" cy="223779"/>
          </a:xfrm>
          <a:prstGeom prst="rect">
            <a:avLst/>
          </a:prstGeom>
          <a:effectLst/>
        </p:spPr>
        <p:txBody>
          <a:bodyPr vert="horz" wrap="square" lIns="0" tIns="38735" rIns="0" bIns="0" rtlCol="0" anchor="ctr">
            <a:spAutoFit/>
          </a:bodyPr>
          <a:lstStyle/>
          <a:p>
            <a:pPr marL="25399" algn="ctr">
              <a:spcBef>
                <a:spcPts val="305"/>
              </a:spcBef>
            </a:pPr>
            <a:r>
              <a:rPr lang="uk-UA" dirty="0" smtId="4294967295">
                <a:solidFill>
                  <a:schemeClr val="bg2">
                    <a:lumMod val="75000"/>
                  </a:schemeClr>
                </a:solidFill>
                <a:highlight>
                  <a:srgbClr val="000000">
                    <a:alpha val="0"/>
                  </a:srgbClr>
                </a:highlight>
              </a:rPr>
              <a:t>9</a:t>
            </a:r>
            <a:endParaRPr lang="en-US" sz="1200" dirty="0" smtId="4294967295">
              <a:solidFill>
                <a:schemeClr val="bg2">
                  <a:lumMod val="75000"/>
                </a:schemeClr>
              </a:solidFill>
              <a:highlight>
                <a:srgbClr val="000000">
                  <a:alpha val="0"/>
                </a:srgbClr>
              </a:highlight>
              <a:latin typeface="FiraCode-Medium"/>
            </a:endParaRPr>
          </a:p>
        </p:txBody>
      </p:sp>
    </p:spTree>
    <p:extLst>
      <p:ext uri="{BB962C8B-B14F-4D97-AF65-F5344CB8AC3E}">
        <p14:creationId xmlns:p14="http://schemas.microsoft.com/office/powerpoint/2010/main" val="11254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702</Words>
  <Application>Microsoft Office PowerPoint</Application>
  <PresentationFormat>Екран (4:3)</PresentationFormat>
  <Paragraphs>221</Paragraphs>
  <Slides>15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4" baseType="lpstr">
      <vt:lpstr>Arial Unicode MS</vt:lpstr>
      <vt:lpstr>Arial</vt:lpstr>
      <vt:lpstr>Calibri</vt:lpstr>
      <vt:lpstr>Calibri Light</vt:lpstr>
      <vt:lpstr>Fira Code</vt:lpstr>
      <vt:lpstr>FiraCode-Medium</vt:lpstr>
      <vt:lpstr>Roboto</vt:lpstr>
      <vt:lpstr>Times New Roman</vt:lpstr>
      <vt:lpstr>Тема Office</vt:lpstr>
      <vt:lpstr>Презентація PowerPoint</vt:lpstr>
      <vt:lpstr>ДП «Оператор ринку» відповідно до Закону України «Про ринок електричної енергії»</vt:lpstr>
      <vt:lpstr>Презентація PowerPoint</vt:lpstr>
      <vt:lpstr>УЧАСНИКИ РДН ТА ВДР</vt:lpstr>
      <vt:lpstr>Загальні обсяги торгів на РДН та ВДР відносно споживання електричної енергії в Україні за липень - листопад 2019 року, МВт·год </vt:lpstr>
      <vt:lpstr>Структура обсягів продажу електричної енергії на РДН  за липень – листопад 2019 року, МВт·год </vt:lpstr>
      <vt:lpstr>Структура обсягів купівлі електричної енергії на РДН  за липень – листопад 2019 року, МВт·год </vt:lpstr>
      <vt:lpstr>Презентація PowerPoint</vt:lpstr>
      <vt:lpstr>Середньозважені ціни на РДН з жовтня по 7 грудня 2019</vt:lpstr>
      <vt:lpstr>Співвідношення попиту та пропозиції та середньозважена ціна на РДН (ОЕС України)</vt:lpstr>
      <vt:lpstr>Основні причини волотильності ціни на РДН (ОЕС)</vt:lpstr>
      <vt:lpstr>Ціни. Порівняння з цінами країн Європи за листопад 2019</vt:lpstr>
      <vt:lpstr>Основні зміни до Правил РДН/ВДР, що затверджені постановою НКРЕКП від 26.11.2019 №2485</vt:lpstr>
      <vt:lpstr>Пропозиції щодо змін до Правил РДН/ВДР, направлені 31.10.2019 ДП «Оператор ринку» до НКРЕКП стосуються: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Рибаков Іван Олексійович</dc:creator>
  <cp:lastModifiedBy>Рибаков Іван Олексійович</cp:lastModifiedBy>
  <cp:revision>14</cp:revision>
  <dcterms:created xsi:type="dcterms:W3CDTF">2019-12-10T08:44:31Z</dcterms:created>
  <dcterms:modified xsi:type="dcterms:W3CDTF">2019-12-10T13:47:03Z</dcterms:modified>
</cp:coreProperties>
</file>